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5"/>
    <p:sldMasterId id="2147484497" r:id="rId6"/>
  </p:sldMasterIdLst>
  <p:notesMasterIdLst>
    <p:notesMasterId r:id="rId96"/>
  </p:notesMasterIdLst>
  <p:handoutMasterIdLst>
    <p:handoutMasterId r:id="rId97"/>
  </p:handoutMasterIdLst>
  <p:sldIdLst>
    <p:sldId id="1486" r:id="rId7"/>
    <p:sldId id="1502" r:id="rId8"/>
    <p:sldId id="1682" r:id="rId9"/>
    <p:sldId id="1683" r:id="rId10"/>
    <p:sldId id="1684" r:id="rId11"/>
    <p:sldId id="1685" r:id="rId12"/>
    <p:sldId id="1686" r:id="rId13"/>
    <p:sldId id="1687" r:id="rId14"/>
    <p:sldId id="1688" r:id="rId15"/>
    <p:sldId id="1689" r:id="rId16"/>
    <p:sldId id="1690" r:id="rId17"/>
    <p:sldId id="1691" r:id="rId18"/>
    <p:sldId id="1692" r:id="rId19"/>
    <p:sldId id="1693" r:id="rId20"/>
    <p:sldId id="1694" r:id="rId21"/>
    <p:sldId id="1695" r:id="rId22"/>
    <p:sldId id="1696" r:id="rId23"/>
    <p:sldId id="1697" r:id="rId24"/>
    <p:sldId id="1698" r:id="rId25"/>
    <p:sldId id="1699" r:id="rId26"/>
    <p:sldId id="1700" r:id="rId27"/>
    <p:sldId id="1701" r:id="rId28"/>
    <p:sldId id="1702" r:id="rId29"/>
    <p:sldId id="1703" r:id="rId30"/>
    <p:sldId id="1704" r:id="rId31"/>
    <p:sldId id="1705" r:id="rId32"/>
    <p:sldId id="1706" r:id="rId33"/>
    <p:sldId id="1707" r:id="rId34"/>
    <p:sldId id="1708" r:id="rId35"/>
    <p:sldId id="1709" r:id="rId36"/>
    <p:sldId id="1710" r:id="rId37"/>
    <p:sldId id="1711" r:id="rId38"/>
    <p:sldId id="1712" r:id="rId39"/>
    <p:sldId id="1713" r:id="rId40"/>
    <p:sldId id="1714" r:id="rId41"/>
    <p:sldId id="1715" r:id="rId42"/>
    <p:sldId id="1716" r:id="rId43"/>
    <p:sldId id="1717" r:id="rId44"/>
    <p:sldId id="1718" r:id="rId45"/>
    <p:sldId id="1719" r:id="rId46"/>
    <p:sldId id="1720" r:id="rId47"/>
    <p:sldId id="1721" r:id="rId48"/>
    <p:sldId id="1722" r:id="rId49"/>
    <p:sldId id="1723" r:id="rId50"/>
    <p:sldId id="1724" r:id="rId51"/>
    <p:sldId id="1725" r:id="rId52"/>
    <p:sldId id="1726" r:id="rId53"/>
    <p:sldId id="1727" r:id="rId54"/>
    <p:sldId id="1728" r:id="rId55"/>
    <p:sldId id="1729" r:id="rId56"/>
    <p:sldId id="1730" r:id="rId57"/>
    <p:sldId id="1731" r:id="rId58"/>
    <p:sldId id="1732" r:id="rId59"/>
    <p:sldId id="1733" r:id="rId60"/>
    <p:sldId id="1734" r:id="rId61"/>
    <p:sldId id="1735" r:id="rId62"/>
    <p:sldId id="1736" r:id="rId63"/>
    <p:sldId id="1737" r:id="rId64"/>
    <p:sldId id="1738" r:id="rId65"/>
    <p:sldId id="1739" r:id="rId66"/>
    <p:sldId id="1740" r:id="rId67"/>
    <p:sldId id="1741" r:id="rId68"/>
    <p:sldId id="1742" r:id="rId69"/>
    <p:sldId id="1743" r:id="rId70"/>
    <p:sldId id="1744" r:id="rId71"/>
    <p:sldId id="1745" r:id="rId72"/>
    <p:sldId id="1746" r:id="rId73"/>
    <p:sldId id="1747" r:id="rId74"/>
    <p:sldId id="1748" r:id="rId75"/>
    <p:sldId id="1749" r:id="rId76"/>
    <p:sldId id="1750" r:id="rId77"/>
    <p:sldId id="1751" r:id="rId78"/>
    <p:sldId id="1752" r:id="rId79"/>
    <p:sldId id="1753" r:id="rId80"/>
    <p:sldId id="1754" r:id="rId81"/>
    <p:sldId id="1755" r:id="rId82"/>
    <p:sldId id="1756" r:id="rId83"/>
    <p:sldId id="1757" r:id="rId84"/>
    <p:sldId id="1758" r:id="rId85"/>
    <p:sldId id="1759" r:id="rId86"/>
    <p:sldId id="1760" r:id="rId87"/>
    <p:sldId id="1761" r:id="rId88"/>
    <p:sldId id="1762" r:id="rId89"/>
    <p:sldId id="1763" r:id="rId90"/>
    <p:sldId id="1764" r:id="rId91"/>
    <p:sldId id="1765" r:id="rId92"/>
    <p:sldId id="1766" r:id="rId93"/>
    <p:sldId id="1767" r:id="rId94"/>
    <p:sldId id="1511" r:id="rId9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I &amp; Data Science Conference Template" id="{E1C8FB21-FF75-44A0-8090-B2FB240B014B}">
          <p14:sldIdLst>
            <p14:sldId id="1486"/>
            <p14:sldId id="1502"/>
            <p14:sldId id="1682"/>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 id="1717"/>
            <p14:sldId id="1718"/>
            <p14:sldId id="1719"/>
            <p14:sldId id="1720"/>
            <p14:sldId id="1721"/>
            <p14:sldId id="1722"/>
            <p14:sldId id="1723"/>
            <p14:sldId id="1724"/>
            <p14:sldId id="1725"/>
            <p14:sldId id="1726"/>
            <p14:sldId id="1727"/>
            <p14:sldId id="1728"/>
            <p14:sldId id="1729"/>
            <p14:sldId id="1730"/>
            <p14:sldId id="1731"/>
            <p14:sldId id="1732"/>
            <p14:sldId id="1733"/>
            <p14:sldId id="1734"/>
            <p14:sldId id="1735"/>
            <p14:sldId id="1736"/>
            <p14:sldId id="1737"/>
            <p14:sldId id="1738"/>
            <p14:sldId id="1739"/>
            <p14:sldId id="1740"/>
            <p14:sldId id="1741"/>
            <p14:sldId id="1742"/>
            <p14:sldId id="1743"/>
            <p14:sldId id="1744"/>
            <p14:sldId id="1745"/>
            <p14:sldId id="1746"/>
            <p14:sldId id="1747"/>
            <p14:sldId id="1748"/>
            <p14:sldId id="1749"/>
            <p14:sldId id="1750"/>
            <p14:sldId id="1751"/>
            <p14:sldId id="1752"/>
            <p14:sldId id="1753"/>
            <p14:sldId id="1754"/>
            <p14:sldId id="1755"/>
            <p14:sldId id="1756"/>
            <p14:sldId id="1757"/>
            <p14:sldId id="1758"/>
            <p14:sldId id="1759"/>
            <p14:sldId id="1760"/>
            <p14:sldId id="1761"/>
            <p14:sldId id="1762"/>
            <p14:sldId id="1763"/>
            <p14:sldId id="1764"/>
            <p14:sldId id="1765"/>
            <p14:sldId id="1766"/>
            <p14:sldId id="1767"/>
            <p14:sldId id="15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2136" autoAdjust="0"/>
  </p:normalViewPr>
  <p:slideViewPr>
    <p:cSldViewPr>
      <p:cViewPr varScale="1">
        <p:scale>
          <a:sx n="63" d="100"/>
          <a:sy n="63" d="100"/>
        </p:scale>
        <p:origin x="759" y="5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2333" y="3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92366A-A6DF-4E41-8F44-6C0AFB15D29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529549A-9AE0-449E-9EF7-DA036CA1B030}">
      <dgm:prSet phldrT="[Text]" custT="1"/>
      <dgm:spPr>
        <a:solidFill>
          <a:schemeClr val="bg1"/>
        </a:solidFill>
      </dgm:spPr>
      <dgm:t>
        <a:bodyPr/>
        <a:lstStyle/>
        <a:p>
          <a:pPr algn="l">
            <a:buFont typeface="Wingdings" panose="05000000000000000000" pitchFamily="2" charset="2"/>
            <a:buNone/>
          </a:pPr>
          <a:r>
            <a:rPr lang="en-US" sz="3600" b="0" i="0" dirty="0">
              <a:solidFill>
                <a:schemeClr val="tx1"/>
              </a:solidFill>
            </a:rPr>
            <a:t>Torch, Caffe</a:t>
          </a:r>
        </a:p>
        <a:p>
          <a:pPr algn="l">
            <a:buFont typeface="Wingdings" panose="05000000000000000000" pitchFamily="2" charset="2"/>
            <a:buChar char="q"/>
          </a:pPr>
          <a:r>
            <a:rPr lang="en-US" sz="3600" b="0" i="0" dirty="0">
              <a:solidFill>
                <a:schemeClr val="tx1"/>
              </a:solidFill>
            </a:rPr>
            <a:t>Manual optimization</a:t>
          </a:r>
        </a:p>
        <a:p>
          <a:pPr algn="l"/>
          <a:r>
            <a:rPr lang="en-US" sz="3600" b="0" i="0" dirty="0">
              <a:solidFill>
                <a:schemeClr val="tx1"/>
              </a:solidFill>
            </a:rPr>
            <a:t>Memory intensive</a:t>
          </a:r>
        </a:p>
      </dgm:t>
    </dgm:pt>
    <dgm:pt modelId="{30AC1C91-E8FA-4640-8B33-DE9B096FB99F}" type="parTrans" cxnId="{F27D2A17-C2F3-4E7D-BD89-DE277FD56539}">
      <dgm:prSet/>
      <dgm:spPr/>
      <dgm:t>
        <a:bodyPr/>
        <a:lstStyle/>
        <a:p>
          <a:endParaRPr lang="en-US"/>
        </a:p>
      </dgm:t>
    </dgm:pt>
    <dgm:pt modelId="{CF56C0CA-C128-4853-8701-3CE2C7AE04F8}" type="sibTrans" cxnId="{F27D2A17-C2F3-4E7D-BD89-DE277FD56539}">
      <dgm:prSet/>
      <dgm:spPr/>
      <dgm:t>
        <a:bodyPr/>
        <a:lstStyle/>
        <a:p>
          <a:endParaRPr lang="en-US"/>
        </a:p>
      </dgm:t>
    </dgm:pt>
    <dgm:pt modelId="{7FFAA918-C237-42B4-9FDC-73DEDBD01E9E}">
      <dgm:prSet phldrT="[Text]" custT="1"/>
      <dgm:spPr>
        <a:solidFill>
          <a:schemeClr val="bg1"/>
        </a:solidFill>
      </dgm:spPr>
      <dgm:t>
        <a:bodyPr/>
        <a:lstStyle/>
        <a:p>
          <a:pPr algn="l">
            <a:buFont typeface="Wingdings" panose="05000000000000000000" pitchFamily="2" charset="2"/>
            <a:buChar char="§"/>
          </a:pPr>
          <a:r>
            <a:rPr lang="en-US" sz="3600" b="0" i="0" dirty="0">
              <a:solidFill>
                <a:schemeClr val="tx1"/>
              </a:solidFill>
            </a:rPr>
            <a:t>CNTK, MXNET, </a:t>
          </a:r>
          <a:r>
            <a:rPr lang="en-US" sz="3600" b="0" i="0" dirty="0" err="1">
              <a:solidFill>
                <a:schemeClr val="tx1"/>
              </a:solidFill>
            </a:rPr>
            <a:t>Theano</a:t>
          </a:r>
          <a:r>
            <a:rPr lang="en-US" sz="3600" b="0" i="0" dirty="0">
              <a:solidFill>
                <a:schemeClr val="tx1"/>
              </a:solidFill>
            </a:rPr>
            <a:t>, </a:t>
          </a:r>
          <a:r>
            <a:rPr lang="en-US" sz="3600" b="0" i="0" dirty="0" err="1">
              <a:solidFill>
                <a:schemeClr val="tx1"/>
              </a:solidFill>
            </a:rPr>
            <a:t>TensorFlow</a:t>
          </a:r>
          <a:endParaRPr lang="en-US" sz="3600" b="0" i="0" dirty="0">
            <a:solidFill>
              <a:schemeClr val="tx1"/>
            </a:solidFill>
          </a:endParaRPr>
        </a:p>
        <a:p>
          <a:pPr algn="l">
            <a:buFont typeface="Wingdings" panose="05000000000000000000" pitchFamily="2" charset="2"/>
            <a:buChar char="§"/>
          </a:pPr>
          <a:r>
            <a:rPr lang="en-US" sz="3600" b="0" i="0" dirty="0">
              <a:solidFill>
                <a:schemeClr val="tx1"/>
              </a:solidFill>
            </a:rPr>
            <a:t>Automatic optimization</a:t>
          </a:r>
        </a:p>
        <a:p>
          <a:pPr algn="l">
            <a:buFont typeface="Wingdings" panose="05000000000000000000" pitchFamily="2" charset="2"/>
            <a:buChar char="§"/>
          </a:pPr>
          <a:r>
            <a:rPr lang="en-US" sz="3600" b="0" i="0" dirty="0">
              <a:solidFill>
                <a:schemeClr val="tx1"/>
              </a:solidFill>
            </a:rPr>
            <a:t>Memory reuse</a:t>
          </a:r>
        </a:p>
      </dgm:t>
    </dgm:pt>
    <dgm:pt modelId="{CC7817F9-223C-4552-B116-7749751F8A53}" type="parTrans" cxnId="{88672E7B-2A3E-478B-BE5F-37A6EBE24B22}">
      <dgm:prSet/>
      <dgm:spPr/>
      <dgm:t>
        <a:bodyPr/>
        <a:lstStyle/>
        <a:p>
          <a:endParaRPr lang="en-US"/>
        </a:p>
      </dgm:t>
    </dgm:pt>
    <dgm:pt modelId="{A487E9F7-8050-4107-80C1-38B36E77BC56}" type="sibTrans" cxnId="{88672E7B-2A3E-478B-BE5F-37A6EBE24B22}">
      <dgm:prSet/>
      <dgm:spPr/>
      <dgm:t>
        <a:bodyPr/>
        <a:lstStyle/>
        <a:p>
          <a:endParaRPr lang="en-US"/>
        </a:p>
      </dgm:t>
    </dgm:pt>
    <dgm:pt modelId="{1E2A8C29-CA0F-4D20-9F58-868385D89514}" type="pres">
      <dgm:prSet presAssocID="{C292366A-A6DF-4E41-8F44-6C0AFB15D29C}" presName="diagram" presStyleCnt="0">
        <dgm:presLayoutVars>
          <dgm:dir/>
          <dgm:resizeHandles val="exact"/>
        </dgm:presLayoutVars>
      </dgm:prSet>
      <dgm:spPr/>
    </dgm:pt>
    <dgm:pt modelId="{15831028-3FB4-4F72-9A67-136CD8E46008}" type="pres">
      <dgm:prSet presAssocID="{2529549A-9AE0-449E-9EF7-DA036CA1B030}" presName="node" presStyleLbl="node1" presStyleIdx="0" presStyleCnt="2" custScaleY="109451" custLinFactNeighborX="-26" custLinFactNeighborY="-12052">
        <dgm:presLayoutVars>
          <dgm:bulletEnabled val="1"/>
        </dgm:presLayoutVars>
      </dgm:prSet>
      <dgm:spPr/>
    </dgm:pt>
    <dgm:pt modelId="{8A75BAD3-3611-4DE4-8A6C-F2CC8F35BCD6}" type="pres">
      <dgm:prSet presAssocID="{CF56C0CA-C128-4853-8701-3CE2C7AE04F8}" presName="sibTrans" presStyleCnt="0"/>
      <dgm:spPr/>
    </dgm:pt>
    <dgm:pt modelId="{68A9F546-7368-4B39-AC22-03B0F6C3C3AF}" type="pres">
      <dgm:prSet presAssocID="{7FFAA918-C237-42B4-9FDC-73DEDBD01E9E}" presName="node" presStyleLbl="node1" presStyleIdx="1" presStyleCnt="2" custScaleY="109339" custLinFactNeighborX="-449" custLinFactNeighborY="-687">
        <dgm:presLayoutVars>
          <dgm:bulletEnabled val="1"/>
        </dgm:presLayoutVars>
      </dgm:prSet>
      <dgm:spPr/>
    </dgm:pt>
  </dgm:ptLst>
  <dgm:cxnLst>
    <dgm:cxn modelId="{F27D2A17-C2F3-4E7D-BD89-DE277FD56539}" srcId="{C292366A-A6DF-4E41-8F44-6C0AFB15D29C}" destId="{2529549A-9AE0-449E-9EF7-DA036CA1B030}" srcOrd="0" destOrd="0" parTransId="{30AC1C91-E8FA-4640-8B33-DE9B096FB99F}" sibTransId="{CF56C0CA-C128-4853-8701-3CE2C7AE04F8}"/>
    <dgm:cxn modelId="{731A1744-74AE-4CC7-A2B1-D5FB4A1066E3}" type="presOf" srcId="{7FFAA918-C237-42B4-9FDC-73DEDBD01E9E}" destId="{68A9F546-7368-4B39-AC22-03B0F6C3C3AF}" srcOrd="0" destOrd="0" presId="urn:microsoft.com/office/officeart/2005/8/layout/default"/>
    <dgm:cxn modelId="{03A8737A-361A-4774-897A-33E47CEF3E91}" type="presOf" srcId="{C292366A-A6DF-4E41-8F44-6C0AFB15D29C}" destId="{1E2A8C29-CA0F-4D20-9F58-868385D89514}" srcOrd="0" destOrd="0" presId="urn:microsoft.com/office/officeart/2005/8/layout/default"/>
    <dgm:cxn modelId="{88672E7B-2A3E-478B-BE5F-37A6EBE24B22}" srcId="{C292366A-A6DF-4E41-8F44-6C0AFB15D29C}" destId="{7FFAA918-C237-42B4-9FDC-73DEDBD01E9E}" srcOrd="1" destOrd="0" parTransId="{CC7817F9-223C-4552-B116-7749751F8A53}" sibTransId="{A487E9F7-8050-4107-80C1-38B36E77BC56}"/>
    <dgm:cxn modelId="{0E973F85-ED49-484B-BD28-9B449FC53F88}" type="presOf" srcId="{2529549A-9AE0-449E-9EF7-DA036CA1B030}" destId="{15831028-3FB4-4F72-9A67-136CD8E46008}" srcOrd="0" destOrd="0" presId="urn:microsoft.com/office/officeart/2005/8/layout/default"/>
    <dgm:cxn modelId="{B49E2686-09A5-4DFD-8D9D-5E2070DA53A8}" type="presParOf" srcId="{1E2A8C29-CA0F-4D20-9F58-868385D89514}" destId="{15831028-3FB4-4F72-9A67-136CD8E46008}" srcOrd="0" destOrd="0" presId="urn:microsoft.com/office/officeart/2005/8/layout/default"/>
    <dgm:cxn modelId="{803AC28B-E444-4E4C-8235-5A059387CADA}" type="presParOf" srcId="{1E2A8C29-CA0F-4D20-9F58-868385D89514}" destId="{8A75BAD3-3611-4DE4-8A6C-F2CC8F35BCD6}" srcOrd="1" destOrd="0" presId="urn:microsoft.com/office/officeart/2005/8/layout/default"/>
    <dgm:cxn modelId="{8137DDA8-1790-40A2-9A69-9B6472064B5D}" type="presParOf" srcId="{1E2A8C29-CA0F-4D20-9F58-868385D89514}" destId="{68A9F546-7368-4B39-AC22-03B0F6C3C3AF}"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31028-3FB4-4F72-9A67-136CD8E46008}">
      <dsp:nvSpPr>
        <dsp:cNvPr id="0" name=""/>
        <dsp:cNvSpPr/>
      </dsp:nvSpPr>
      <dsp:spPr>
        <a:xfrm>
          <a:off x="5480" y="0"/>
          <a:ext cx="5099859" cy="3349108"/>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Torch, Caffe</a:t>
          </a: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Manual optimization</a:t>
          </a:r>
        </a:p>
        <a:p>
          <a:pPr marL="0" lvl="0" indent="0" algn="l" defTabSz="1600200">
            <a:lnSpc>
              <a:spcPct val="90000"/>
            </a:lnSpc>
            <a:spcBef>
              <a:spcPct val="0"/>
            </a:spcBef>
            <a:spcAft>
              <a:spcPct val="35000"/>
            </a:spcAft>
            <a:buNone/>
          </a:pPr>
          <a:r>
            <a:rPr lang="en-US" sz="3600" b="0" i="0" kern="1200" dirty="0">
              <a:solidFill>
                <a:schemeClr val="tx1"/>
              </a:solidFill>
            </a:rPr>
            <a:t>Memory intensive</a:t>
          </a:r>
        </a:p>
      </dsp:txBody>
      <dsp:txXfrm>
        <a:off x="5480" y="0"/>
        <a:ext cx="5099859" cy="3349108"/>
      </dsp:txXfrm>
    </dsp:sp>
    <dsp:sp modelId="{68A9F546-7368-4B39-AC22-03B0F6C3C3AF}">
      <dsp:nvSpPr>
        <dsp:cNvPr id="0" name=""/>
        <dsp:cNvSpPr/>
      </dsp:nvSpPr>
      <dsp:spPr>
        <a:xfrm>
          <a:off x="5593754" y="0"/>
          <a:ext cx="5099859" cy="3345681"/>
        </a:xfrm>
        <a:prstGeom prst="rect">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CNTK, MXNET, </a:t>
          </a:r>
          <a:r>
            <a:rPr lang="en-US" sz="3600" b="0" i="0" kern="1200" dirty="0" err="1">
              <a:solidFill>
                <a:schemeClr val="tx1"/>
              </a:solidFill>
            </a:rPr>
            <a:t>Theano</a:t>
          </a:r>
          <a:r>
            <a:rPr lang="en-US" sz="3600" b="0" i="0" kern="1200" dirty="0">
              <a:solidFill>
                <a:schemeClr val="tx1"/>
              </a:solidFill>
            </a:rPr>
            <a:t>, </a:t>
          </a:r>
          <a:r>
            <a:rPr lang="en-US" sz="3600" b="0" i="0" kern="1200" dirty="0" err="1">
              <a:solidFill>
                <a:schemeClr val="tx1"/>
              </a:solidFill>
            </a:rPr>
            <a:t>TensorFlow</a:t>
          </a:r>
          <a:endParaRPr lang="en-US" sz="3600" b="0" i="0" kern="1200" dirty="0">
            <a:solidFill>
              <a:schemeClr val="tx1"/>
            </a:solidFill>
          </a:endParaRP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Automatic optimization</a:t>
          </a:r>
        </a:p>
        <a:p>
          <a:pPr marL="0" lvl="0" indent="0" algn="l" defTabSz="1600200">
            <a:lnSpc>
              <a:spcPct val="90000"/>
            </a:lnSpc>
            <a:spcBef>
              <a:spcPct val="0"/>
            </a:spcBef>
            <a:spcAft>
              <a:spcPct val="35000"/>
            </a:spcAft>
            <a:buFont typeface="Wingdings" panose="05000000000000000000" pitchFamily="2" charset="2"/>
            <a:buNone/>
          </a:pPr>
          <a:r>
            <a:rPr lang="en-US" sz="3600" b="0" i="0" kern="1200" dirty="0">
              <a:solidFill>
                <a:schemeClr val="tx1"/>
              </a:solidFill>
            </a:rPr>
            <a:t>Memory reuse</a:t>
          </a:r>
        </a:p>
      </dsp:txBody>
      <dsp:txXfrm>
        <a:off x="5593754" y="0"/>
        <a:ext cx="5099859" cy="334568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12/6/2017 8:05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Machine Learning, Analytics, &amp; Data Science Conference</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12/6/2017 8:05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3D530-3419-45A5-AB8A-2242E8FDFF4E}" type="datetime8">
              <a:rPr lang="en-US" smtClean="0"/>
              <a:t>12/6/2017 8:05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90969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88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377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119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In</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non-symbolic</a:t>
            </a:r>
            <a:r>
              <a:rPr lang="en-US" sz="1200" b="0" i="0" kern="1200" baseline="0" dirty="0">
                <a:solidFill>
                  <a:schemeClr val="tx1"/>
                </a:solidFill>
                <a:effectLst/>
                <a:latin typeface="+mn-lt"/>
                <a:ea typeface="+mn-ea"/>
                <a:cs typeface="+mn-cs"/>
              </a:rPr>
              <a:t> or imperative framework, a program is </a:t>
            </a:r>
            <a:r>
              <a:rPr lang="en-US" sz="1200" b="0" i="0" kern="1200" dirty="0">
                <a:solidFill>
                  <a:schemeClr val="tx1"/>
                </a:solidFill>
                <a:effectLst/>
                <a:latin typeface="+mn-lt"/>
                <a:ea typeface="+mn-ea"/>
                <a:cs typeface="+mn-cs"/>
              </a:rPr>
              <a:t>executed in a given order</a:t>
            </a:r>
            <a:endParaRPr lang="en-US" dirty="0"/>
          </a:p>
          <a:p>
            <a:pPr marL="228600" indent="-228600">
              <a:buFont typeface="+mj-lt"/>
              <a:buAutoNum type="arabicPeriod"/>
            </a:pPr>
            <a:endParaRPr lang="en-US" dirty="0"/>
          </a:p>
          <a:p>
            <a:pPr marL="228600" indent="-228600">
              <a:buFont typeface="+mj-lt"/>
              <a:buAutoNum type="arabicPeriod"/>
            </a:pPr>
            <a:r>
              <a:rPr lang="en-US" dirty="0"/>
              <a:t>A</a:t>
            </a:r>
            <a:r>
              <a:rPr lang="en-US" sz="1200" b="0" i="0" kern="1200" dirty="0">
                <a:solidFill>
                  <a:schemeClr val="tx1"/>
                </a:solidFill>
                <a:effectLst/>
                <a:latin typeface="+mn-lt"/>
                <a:ea typeface="+mn-ea"/>
                <a:cs typeface="+mn-cs"/>
              </a:rPr>
              <a:t> symbolic framework</a:t>
            </a:r>
            <a:r>
              <a:rPr lang="en-US" sz="1200" b="0" i="0" kern="1200" baseline="0" dirty="0">
                <a:solidFill>
                  <a:schemeClr val="tx1"/>
                </a:solidFill>
                <a:effectLst/>
                <a:latin typeface="+mn-lt"/>
                <a:ea typeface="+mn-ea"/>
                <a:cs typeface="+mn-cs"/>
              </a:rPr>
              <a:t> is a tensor </a:t>
            </a:r>
            <a:r>
              <a:rPr lang="en-US" sz="1200" b="0" i="0" kern="1200" dirty="0">
                <a:solidFill>
                  <a:schemeClr val="tx1"/>
                </a:solidFill>
                <a:effectLst/>
                <a:latin typeface="+mn-lt"/>
                <a:ea typeface="+mn-ea"/>
                <a:cs typeface="+mn-cs"/>
              </a:rPr>
              <a:t>graph of vector operations, such as matrix add/multiply or convolution</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allows users to invent new complex layer types without implementing them in a low-level language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479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510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solidFill>
                  <a:srgbClr val="C84D5F"/>
                </a:solidFill>
              </a:rPr>
              <a:t>Big breakthrough in 2006 by Hinton et al.</a:t>
            </a:r>
          </a:p>
          <a:p>
            <a:pPr marL="342900" indent="-342900">
              <a:buFont typeface="Arial" panose="020B0604020202020204" pitchFamily="34" charset="0"/>
              <a:buChar char="•"/>
            </a:pPr>
            <a:r>
              <a:rPr lang="en-US" sz="1200" dirty="0">
                <a:solidFill>
                  <a:srgbClr val="C84D5F"/>
                </a:solidFill>
              </a:rPr>
              <a:t>Use a network with symmetric weights called a restricted Boltzmann machine.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2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1" dirty="0"/>
              <a:t>DBN</a:t>
            </a:r>
            <a:r>
              <a:rPr lang="en-US" sz="1200" dirty="0"/>
              <a:t>:</a:t>
            </a:r>
          </a:p>
          <a:p>
            <a:pPr marL="0" indent="0">
              <a:buFont typeface="+mj-lt"/>
              <a:buNone/>
            </a:pPr>
            <a:endParaRPr lang="en-US" sz="1200" dirty="0"/>
          </a:p>
          <a:p>
            <a:pPr marL="228600" indent="-228600">
              <a:buFont typeface="+mj-lt"/>
              <a:buAutoNum type="arabicPeriod"/>
            </a:pPr>
            <a:r>
              <a:rPr lang="en-US" sz="1200" dirty="0"/>
              <a:t>A model by Hinton et al.</a:t>
            </a:r>
          </a:p>
          <a:p>
            <a:pPr marL="228600" indent="-228600">
              <a:buFont typeface="+mj-lt"/>
              <a:buAutoNum type="arabicPeriod"/>
            </a:pPr>
            <a:endParaRPr lang="en-US" sz="1200" dirty="0"/>
          </a:p>
          <a:p>
            <a:pPr marL="228600" indent="-228600">
              <a:buFont typeface="+mj-lt"/>
              <a:buAutoNum type="arabicPeriod"/>
            </a:pPr>
            <a:r>
              <a:rPr lang="en-US" sz="1200" b="0" i="0" kern="1200" dirty="0">
                <a:solidFill>
                  <a:schemeClr val="tx1"/>
                </a:solidFill>
                <a:effectLst/>
                <a:latin typeface="+mn-lt"/>
                <a:ea typeface="+mn-ea"/>
                <a:cs typeface="+mn-cs"/>
              </a:rPr>
              <a:t>RBMs can be stacked and trained in a greedy manner to form so-called Deep Belief Networks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DBNs can extract a deep hierarchical representation of the training data</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e.g</a:t>
            </a:r>
            <a:r>
              <a:rPr lang="en-US" sz="1200" b="0" i="0" kern="1200" baseline="0" dirty="0">
                <a:solidFill>
                  <a:schemeClr val="tx1"/>
                </a:solidFill>
                <a:effectLst/>
                <a:latin typeface="+mn-lt"/>
                <a:ea typeface="+mn-ea"/>
                <a:cs typeface="+mn-cs"/>
              </a:rPr>
              <a:t> music autofill</a:t>
            </a:r>
            <a:endParaRPr lang="en-US" sz="1200" dirty="0"/>
          </a:p>
          <a:p>
            <a:pPr marL="228600" indent="-228600">
              <a:buFont typeface="+mj-lt"/>
              <a:buAutoNum type="arabicPeriod"/>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175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006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969554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12/6/2017 8:06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70141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9" name="Shape 6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also referred to as a down sampling layer. In this category, there are also several layer options, with max pooling being the most popular. This basically takes a filter (normally of size 2x2) and a stride of the same length. It then applies it to the input volume and outputs the maximum number in every </a:t>
            </a:r>
            <a:r>
              <a:rPr lang="en-US" sz="1200" b="0" i="0" kern="1200" dirty="0" err="1">
                <a:solidFill>
                  <a:schemeClr val="tx1"/>
                </a:solidFill>
                <a:effectLst/>
                <a:latin typeface="+mn-lt"/>
                <a:ea typeface="+mn-ea"/>
                <a:cs typeface="+mn-cs"/>
              </a:rPr>
              <a:t>subregion</a:t>
            </a:r>
            <a:r>
              <a:rPr lang="en-US" sz="1200" b="0" i="0" kern="1200" dirty="0">
                <a:solidFill>
                  <a:schemeClr val="tx1"/>
                </a:solidFill>
                <a:effectLst/>
                <a:latin typeface="+mn-lt"/>
                <a:ea typeface="+mn-ea"/>
                <a:cs typeface="+mn-cs"/>
              </a:rPr>
              <a:t> that the filter convolves around.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you can imagine, this layer drastically reduces the spatial dimension of the input volume. This serves two main purposes. The first is that the amount of parameters or weights is reduced by 75%, thus lessening the computation cost. The second is that it will control </a:t>
            </a:r>
            <a:r>
              <a:rPr lang="en-US" sz="1200" b="1" i="0" kern="1200" dirty="0">
                <a:solidFill>
                  <a:schemeClr val="tx1"/>
                </a:solidFill>
                <a:effectLst/>
                <a:latin typeface="+mn-lt"/>
                <a:ea typeface="+mn-ea"/>
                <a:cs typeface="+mn-cs"/>
              </a:rPr>
              <a:t>overfitting</a:t>
            </a:r>
          </a:p>
          <a:p>
            <a:pPr lvl="0">
              <a:spcBef>
                <a:spcPts val="0"/>
              </a:spcBef>
              <a:buNone/>
            </a:pPr>
            <a:endParaRPr dirty="0"/>
          </a:p>
        </p:txBody>
      </p:sp>
    </p:spTree>
    <p:extLst>
      <p:ext uri="{BB962C8B-B14F-4D97-AF65-F5344CB8AC3E}">
        <p14:creationId xmlns:p14="http://schemas.microsoft.com/office/powerpoint/2010/main" val="1442468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7306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200" dirty="0"/>
              <a:t>Contains neurons that connect to the entire input volume, as in ordinary Neural Networks</a:t>
            </a:r>
          </a:p>
          <a:p>
            <a:pPr lvl="0" rtl="0">
              <a:spcBef>
                <a:spcPts val="0"/>
              </a:spcBef>
              <a:buNone/>
            </a:pPr>
            <a:endParaRPr dirty="0"/>
          </a:p>
        </p:txBody>
      </p:sp>
    </p:spTree>
    <p:extLst>
      <p:ext uri="{BB962C8B-B14F-4D97-AF65-F5344CB8AC3E}">
        <p14:creationId xmlns:p14="http://schemas.microsoft.com/office/powerpoint/2010/main" val="360009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An image database of 1 million natural images</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has 1000</a:t>
            </a:r>
            <a:r>
              <a:rPr lang="en-US" sz="1200" b="0" i="0" kern="1200" baseline="0" dirty="0">
                <a:solidFill>
                  <a:schemeClr val="tx1"/>
                </a:solidFill>
                <a:effectLst/>
                <a:latin typeface="+mn-lt"/>
                <a:ea typeface="+mn-ea"/>
                <a:cs typeface="+mn-cs"/>
              </a:rPr>
              <a:t> labels</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It has been used in multiple image competitions and is used as standard</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Berkley Vision and Learning center (BLVC) have trained DNN models on ImageNet, and made the pre-trained weights publicly available.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473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 Developed by </a:t>
            </a:r>
            <a:r>
              <a:rPr lang="en-US" sz="1200" dirty="0" err="1"/>
              <a:t>Krizhevsky</a:t>
            </a:r>
            <a:r>
              <a:rPr lang="en-US" sz="1200" dirty="0"/>
              <a:t>, </a:t>
            </a:r>
            <a:r>
              <a:rPr lang="en-US" sz="1200" dirty="0" err="1"/>
              <a:t>Sutskever</a:t>
            </a:r>
            <a:r>
              <a:rPr lang="en-US" sz="1200" dirty="0"/>
              <a:t>, and Hinton in 2012</a:t>
            </a:r>
          </a:p>
          <a:p>
            <a:pPr marL="228600" indent="-228600">
              <a:buFont typeface="+mj-lt"/>
              <a:buAutoNum type="arabicPeriod"/>
            </a:pPr>
            <a:endParaRPr lang="en-US" sz="1200" dirty="0"/>
          </a:p>
          <a:p>
            <a:pPr marL="228600" indent="-228600">
              <a:buFont typeface="+mj-lt"/>
              <a:buAutoNum type="arabicPeriod"/>
            </a:pPr>
            <a:r>
              <a:rPr lang="en-US" sz="1200" dirty="0"/>
              <a:t> Record breaking performance on ImageNet dataset</a:t>
            </a:r>
          </a:p>
          <a:p>
            <a:pPr marL="228600" indent="-228600">
              <a:buFont typeface="+mj-lt"/>
              <a:buAutoNum type="arabicPeriod"/>
            </a:pPr>
            <a:endParaRPr lang="en-US" sz="1200" dirty="0"/>
          </a:p>
          <a:p>
            <a:pPr marL="228600" indent="-228600">
              <a:buFont typeface="+mj-lt"/>
              <a:buAutoNum type="arabicPeriod"/>
            </a:pPr>
            <a:r>
              <a:rPr lang="en-US" sz="1200" dirty="0"/>
              <a:t>Utilizes data augmentation and dropout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7429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Karen </a:t>
            </a:r>
            <a:r>
              <a:rPr lang="en-US" sz="1200" b="0" i="0" kern="1200" dirty="0" err="1">
                <a:solidFill>
                  <a:schemeClr val="tx1"/>
                </a:solidFill>
                <a:effectLst/>
                <a:latin typeface="+mn-lt"/>
                <a:ea typeface="+mn-ea"/>
                <a:cs typeface="+mn-cs"/>
              </a:rPr>
              <a:t>Simonyan</a:t>
            </a:r>
            <a:r>
              <a:rPr lang="en-US" sz="1200" b="0" i="0" kern="1200" dirty="0">
                <a:solidFill>
                  <a:schemeClr val="tx1"/>
                </a:solidFill>
                <a:effectLst/>
                <a:latin typeface="+mn-lt"/>
                <a:ea typeface="+mn-ea"/>
                <a:cs typeface="+mn-cs"/>
              </a:rPr>
              <a:t> and Andrew Zisserman of the University of Oxford created a 19 layer CNN</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used 3x3 filters with stride and pad of 1, along with 2x2 </a:t>
            </a:r>
            <a:r>
              <a:rPr lang="en-US" sz="1200" b="0" i="0" kern="1200" dirty="0" err="1">
                <a:solidFill>
                  <a:schemeClr val="tx1"/>
                </a:solidFill>
                <a:effectLst/>
                <a:latin typeface="+mn-lt"/>
                <a:ea typeface="+mn-ea"/>
                <a:cs typeface="+mn-cs"/>
              </a:rPr>
              <a:t>maxpooling</a:t>
            </a:r>
            <a:r>
              <a:rPr lang="en-US" sz="1200" b="0" i="0" kern="1200" dirty="0">
                <a:solidFill>
                  <a:schemeClr val="tx1"/>
                </a:solidFill>
                <a:effectLst/>
                <a:latin typeface="+mn-lt"/>
                <a:ea typeface="+mn-ea"/>
                <a:cs typeface="+mn-cs"/>
              </a:rPr>
              <a:t> layers with stride 2</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dirty="0"/>
              <a:t>It reinforced the notion that </a:t>
            </a:r>
            <a:r>
              <a:rPr lang="en-US" b="0" dirty="0"/>
              <a:t>convolutional neural networks have to have a deep network of layers in order for the hierarchical representation of visual data to work</a:t>
            </a:r>
            <a:endParaRPr lang="en-US" sz="1400" b="0" dirty="0"/>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6911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is a 22 layer CNN and was the winner of ILSVRC 2014 with a top 5 error rate of 6.7%.</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was one of the first models that introduced the idea that CNN layers didn’t always have to be stacked up sequentially.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This model places notable consideration on memory and power usage.</a:t>
            </a:r>
            <a:r>
              <a:rPr lang="en-US" sz="1200" b="0" i="0" kern="1200" baseline="0" dirty="0">
                <a:solidFill>
                  <a:schemeClr val="tx1"/>
                </a:solidFill>
                <a:effectLst/>
                <a:latin typeface="+mn-lt"/>
                <a:ea typeface="+mn-ea"/>
                <a:cs typeface="+mn-cs"/>
              </a:rPr>
              <a:t> </a:t>
            </a:r>
          </a:p>
          <a:p>
            <a:pPr marL="228600" indent="-228600">
              <a:buFont typeface="+mj-lt"/>
              <a:buAutoNum type="arabicPeriod"/>
            </a:pPr>
            <a:endParaRPr lang="en-US" sz="1200" b="0" i="0" kern="1200" baseline="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However, </a:t>
            </a:r>
            <a:r>
              <a:rPr lang="en-US" sz="1200" b="0" i="0" kern="1200" dirty="0">
                <a:solidFill>
                  <a:schemeClr val="tx1"/>
                </a:solidFill>
                <a:effectLst/>
                <a:latin typeface="+mn-lt"/>
                <a:ea typeface="+mn-ea"/>
                <a:cs typeface="+mn-cs"/>
              </a:rPr>
              <a:t>stacking all of these layers and adding huge numbers of filters has a computational and memory cost, as well as an increased chance of overfitting.</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 often use a L2 </a:t>
            </a:r>
            <a:r>
              <a:rPr lang="en-US" sz="1200" b="0" i="0" kern="1200" dirty="0" err="1">
                <a:solidFill>
                  <a:schemeClr val="tx1"/>
                </a:solidFill>
                <a:effectLst/>
                <a:latin typeface="+mn-lt"/>
                <a:ea typeface="+mn-ea"/>
                <a:cs typeface="+mn-cs"/>
              </a:rPr>
              <a:t>regularizer</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 to avoid  overfitting.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275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In </a:t>
            </a:r>
            <a:r>
              <a:rPr lang="en-US" sz="1200" b="0" i="0" kern="1200" dirty="0" err="1">
                <a:solidFill>
                  <a:schemeClr val="tx1"/>
                </a:solidFill>
                <a:effectLst/>
                <a:latin typeface="+mn-lt"/>
                <a:ea typeface="+mn-ea"/>
                <a:cs typeface="+mn-cs"/>
              </a:rPr>
              <a:t>GoogLeNet</a:t>
            </a:r>
            <a:r>
              <a:rPr lang="en-US" sz="1200" b="0" i="0" kern="1200" dirty="0">
                <a:solidFill>
                  <a:schemeClr val="tx1"/>
                </a:solidFill>
                <a:effectLst/>
                <a:latin typeface="+mn-lt"/>
                <a:ea typeface="+mn-ea"/>
                <a:cs typeface="+mn-cs"/>
              </a:rPr>
              <a:t> not everything is happening sequentially. Pieces of this network are happening in parallel.</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The bottom green box is our input and the top one is the output of the model. Inception module allows us</a:t>
            </a:r>
            <a:r>
              <a:rPr lang="en-US" sz="1200" b="0" i="0" kern="1200" baseline="0" dirty="0">
                <a:solidFill>
                  <a:schemeClr val="tx1"/>
                </a:solidFill>
                <a:effectLst/>
                <a:latin typeface="+mn-lt"/>
                <a:ea typeface="+mn-ea"/>
                <a:cs typeface="+mn-cs"/>
              </a:rPr>
              <a:t> to</a:t>
            </a:r>
            <a:r>
              <a:rPr lang="en-US" sz="1200" b="0" i="0" kern="1200" dirty="0">
                <a:solidFill>
                  <a:schemeClr val="tx1"/>
                </a:solidFill>
                <a:effectLst/>
                <a:latin typeface="+mn-lt"/>
                <a:ea typeface="+mn-ea"/>
                <a:cs typeface="+mn-cs"/>
              </a:rPr>
              <a:t> perform convolution and pooling operations in parallel.</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 module creates a network in network convolution,</a:t>
            </a:r>
            <a:r>
              <a:rPr lang="en-US" sz="1200" b="0" i="0" kern="1200" baseline="0" dirty="0">
                <a:solidFill>
                  <a:schemeClr val="tx1"/>
                </a:solidFill>
                <a:effectLst/>
                <a:latin typeface="+mn-lt"/>
                <a:ea typeface="+mn-ea"/>
                <a:cs typeface="+mn-cs"/>
              </a:rPr>
              <a:t> which </a:t>
            </a:r>
            <a:r>
              <a:rPr lang="en-US" sz="1200" b="0" i="0" kern="1200" dirty="0">
                <a:solidFill>
                  <a:schemeClr val="tx1"/>
                </a:solidFill>
                <a:effectLst/>
                <a:latin typeface="+mn-lt"/>
                <a:ea typeface="+mn-ea"/>
                <a:cs typeface="+mn-cs"/>
              </a:rPr>
              <a:t>extracts information about the very fine grain details in the volume.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 module also have a pooling operation that helps to reduce spatial sizes and combat overfitting.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Inception</a:t>
            </a:r>
            <a:r>
              <a:rPr lang="en-US" sz="1200" b="0" i="0" kern="1200" baseline="0" dirty="0">
                <a:solidFill>
                  <a:schemeClr val="tx1"/>
                </a:solidFill>
                <a:effectLst/>
                <a:latin typeface="+mn-lt"/>
                <a:ea typeface="+mn-ea"/>
                <a:cs typeface="+mn-cs"/>
              </a:rPr>
              <a:t> modules </a:t>
            </a:r>
            <a:r>
              <a:rPr lang="en-US" sz="1200" b="0" i="0" kern="1200" dirty="0">
                <a:solidFill>
                  <a:schemeClr val="tx1"/>
                </a:solidFill>
                <a:effectLst/>
                <a:latin typeface="+mn-lt"/>
                <a:ea typeface="+mn-ea"/>
                <a:cs typeface="+mn-cs"/>
              </a:rPr>
              <a:t>have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after each conv layer, which helps improve the nonlinearity of the network. </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Thus, the network is able to perform the functions of these different operations while still remaining computationally considerate.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495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525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7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is</a:t>
            </a:r>
            <a:r>
              <a:rPr lang="en-US" sz="1200" b="0" i="0" kern="1200" baseline="0" dirty="0">
                <a:solidFill>
                  <a:schemeClr val="tx1"/>
                </a:solidFill>
                <a:effectLst/>
                <a:latin typeface="+mn-lt"/>
                <a:ea typeface="+mn-ea"/>
                <a:cs typeface="+mn-cs"/>
              </a:rPr>
              <a:t> a model </a:t>
            </a:r>
            <a:r>
              <a:rPr lang="en-US" sz="1200" b="0" i="0" kern="1200" dirty="0">
                <a:solidFill>
                  <a:schemeClr val="tx1"/>
                </a:solidFill>
                <a:effectLst/>
                <a:latin typeface="+mn-lt"/>
                <a:ea typeface="+mn-ea"/>
                <a:cs typeface="+mn-cs"/>
              </a:rPr>
              <a:t>by MSR</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dirty="0">
                <a:solidFill>
                  <a:schemeClr val="tx1"/>
                </a:solidFill>
                <a:effectLst/>
                <a:latin typeface="+mn-lt"/>
                <a:ea typeface="+mn-ea"/>
                <a:cs typeface="+mn-cs"/>
              </a:rPr>
              <a:t>It is</a:t>
            </a:r>
            <a:r>
              <a:rPr lang="en-US" sz="1200" b="0" i="0" kern="1200" baseline="0" dirty="0">
                <a:solidFill>
                  <a:schemeClr val="tx1"/>
                </a:solidFill>
                <a:effectLst/>
                <a:latin typeface="+mn-lt"/>
                <a:ea typeface="+mn-ea"/>
                <a:cs typeface="+mn-cs"/>
              </a:rPr>
              <a:t> a very deep </a:t>
            </a:r>
            <a:r>
              <a:rPr lang="en-US" sz="1200" b="0" i="0" kern="1200" dirty="0">
                <a:solidFill>
                  <a:schemeClr val="tx1"/>
                </a:solidFill>
                <a:effectLst/>
                <a:latin typeface="+mn-lt"/>
                <a:ea typeface="+mn-ea"/>
                <a:cs typeface="+mn-cs"/>
              </a:rPr>
              <a:t>network architecture</a:t>
            </a:r>
            <a:r>
              <a:rPr lang="en-US" sz="1200" b="0" i="0" kern="1200" baseline="0" dirty="0">
                <a:solidFill>
                  <a:schemeClr val="tx1"/>
                </a:solidFill>
                <a:effectLst/>
                <a:latin typeface="+mn-lt"/>
                <a:ea typeface="+mn-ea"/>
                <a:cs typeface="+mn-cs"/>
              </a:rPr>
              <a:t> with </a:t>
            </a:r>
            <a:r>
              <a:rPr lang="en-US" sz="1200" b="0" i="0" kern="1200" dirty="0">
                <a:solidFill>
                  <a:schemeClr val="tx1"/>
                </a:solidFill>
                <a:effectLst/>
                <a:latin typeface="+mn-lt"/>
                <a:ea typeface="+mn-ea"/>
                <a:cs typeface="+mn-cs"/>
              </a:rPr>
              <a:t>152 layers</a:t>
            </a:r>
          </a:p>
          <a:p>
            <a:pPr marL="228600" indent="-228600">
              <a:buFont typeface="+mj-lt"/>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won ILSVRC 2015 with an incredible low error rate of 3.6%</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kern="1200" dirty="0">
              <a:solidFill>
                <a:schemeClr val="tx1"/>
              </a:solidFill>
              <a:effectLst/>
              <a:latin typeface="+mn-lt"/>
              <a:ea typeface="+mn-ea"/>
              <a:cs typeface="+mn-cs"/>
            </a:endParaRPr>
          </a:p>
          <a:p>
            <a:pPr marL="228600" indent="-228600">
              <a:buFont typeface="+mj-lt"/>
              <a:buAutoNum type="arabicPeriod"/>
            </a:pPr>
            <a:r>
              <a:rPr lang="en-US" sz="1200" b="0" i="0" kern="1200" baseline="0" dirty="0">
                <a:solidFill>
                  <a:schemeClr val="tx1"/>
                </a:solidFill>
                <a:effectLst/>
                <a:latin typeface="+mn-lt"/>
                <a:ea typeface="+mn-ea"/>
                <a:cs typeface="+mn-cs"/>
              </a:rPr>
              <a:t>It </a:t>
            </a:r>
            <a:r>
              <a:rPr lang="en-US" sz="1200" b="0" i="0" kern="1200" dirty="0">
                <a:solidFill>
                  <a:schemeClr val="tx1"/>
                </a:solidFill>
                <a:effectLst/>
                <a:latin typeface="+mn-lt"/>
                <a:ea typeface="+mn-ea"/>
                <a:cs typeface="+mn-cs"/>
              </a:rPr>
              <a:t>sets new records in classification, detection, and localization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809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27986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750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34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88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RNN</a:t>
            </a:r>
            <a:r>
              <a:rPr lang="en-US" dirty="0"/>
              <a:t>:</a:t>
            </a:r>
          </a:p>
          <a:p>
            <a:endParaRPr lang="en-US" dirty="0"/>
          </a:p>
          <a:p>
            <a:pPr marL="228600" indent="-228600">
              <a:buFont typeface="+mj-lt"/>
              <a:buAutoNum type="arabicPeriod"/>
            </a:pPr>
            <a:r>
              <a:rPr lang="en-US" sz="1200" dirty="0"/>
              <a:t>Recurrent neural networks (RNN) are networks with loops in them, allowing information to persist.</a:t>
            </a:r>
          </a:p>
          <a:p>
            <a:pPr marL="228600" indent="-228600">
              <a:buFont typeface="+mj-lt"/>
              <a:buAutoNum type="arabicPeriod"/>
            </a:pPr>
            <a:endParaRPr lang="en-US" sz="1200" dirty="0">
              <a:solidFill>
                <a:srgbClr val="222222"/>
              </a:solidFill>
            </a:endParaRPr>
          </a:p>
          <a:p>
            <a:pPr marL="228600" indent="-228600">
              <a:buFont typeface="+mj-lt"/>
              <a:buAutoNum type="arabicPeriod"/>
            </a:pPr>
            <a:r>
              <a:rPr lang="en-US" sz="1200" dirty="0"/>
              <a:t>Long Short Term Memory (LSTM) networks are a special kind of RNN, capable of learning long-term dependencies.</a:t>
            </a:r>
          </a:p>
          <a:p>
            <a:pPr marL="228600" indent="-228600">
              <a:buFont typeface="+mj-lt"/>
              <a:buAutoNum type="arabicPeriod"/>
            </a:pPr>
            <a:endParaRPr lang="en-US" sz="1200" dirty="0">
              <a:solidFill>
                <a:srgbClr val="222222"/>
              </a:solidFill>
            </a:endParaRPr>
          </a:p>
          <a:p>
            <a:pPr marL="228600" indent="-228600">
              <a:buFont typeface="+mj-lt"/>
              <a:buAutoNum type="arabicPeriod"/>
            </a:pPr>
            <a:r>
              <a:rPr lang="en-US" sz="1200" dirty="0"/>
              <a:t>Good for state-wise (step-by-step) caption generation task.</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088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930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231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130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0" i="0" kern="1200" dirty="0">
                <a:solidFill>
                  <a:schemeClr val="tx1"/>
                </a:solidFill>
                <a:effectLst/>
                <a:latin typeface="+mn-lt"/>
                <a:ea typeface="+mn-ea"/>
                <a:cs typeface="+mn-cs"/>
              </a:rPr>
              <a:t>Ross </a:t>
            </a:r>
            <a:r>
              <a:rPr lang="en-US" sz="1200" b="0" i="0" kern="1200" dirty="0" err="1">
                <a:solidFill>
                  <a:schemeClr val="tx1"/>
                </a:solidFill>
                <a:effectLst/>
                <a:latin typeface="+mn-lt"/>
                <a:ea typeface="+mn-ea"/>
                <a:cs typeface="+mn-cs"/>
              </a:rPr>
              <a:t>Girshick</a:t>
            </a:r>
            <a:r>
              <a:rPr lang="en-US" sz="1200" b="0" i="0" kern="1200" dirty="0">
                <a:solidFill>
                  <a:schemeClr val="tx1"/>
                </a:solidFill>
                <a:effectLst/>
                <a:latin typeface="+mn-lt"/>
                <a:ea typeface="+mn-ea"/>
                <a:cs typeface="+mn-cs"/>
              </a:rPr>
              <a:t> and his group at UC Berkeley created this model</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Determines a specific object’s exact location</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RCNNs has become a standard for object detection.</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Faster-RCNNS are an improved version of</a:t>
            </a:r>
            <a:r>
              <a:rPr lang="en-US" sz="1200" b="0" i="0" kern="1200" baseline="0" dirty="0">
                <a:solidFill>
                  <a:schemeClr val="tx1"/>
                </a:solidFill>
                <a:effectLst/>
                <a:latin typeface="+mn-lt"/>
                <a:ea typeface="+mn-ea"/>
                <a:cs typeface="+mn-cs"/>
              </a:rPr>
              <a:t> this model with utilizes </a:t>
            </a:r>
            <a:r>
              <a:rPr lang="en-US" sz="1200" b="0" i="0" kern="1200" baseline="0" dirty="0" err="1">
                <a:solidFill>
                  <a:schemeClr val="tx1"/>
                </a:solidFill>
                <a:effectLst/>
                <a:latin typeface="+mn-lt"/>
                <a:ea typeface="+mn-ea"/>
                <a:cs typeface="+mn-cs"/>
              </a:rPr>
              <a:t>ResNet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63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226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fontAlgn="base">
              <a:buFont typeface="+mj-lt"/>
              <a:buAutoNum type="arabicPeriod"/>
            </a:pPr>
            <a:r>
              <a:rPr lang="en-US" sz="1200" b="0" i="0" kern="1200" dirty="0">
                <a:solidFill>
                  <a:schemeClr val="tx1"/>
                </a:solidFill>
                <a:effectLst/>
                <a:latin typeface="+mn-lt"/>
                <a:ea typeface="+mn-ea"/>
                <a:cs typeface="+mn-cs"/>
              </a:rPr>
              <a:t>Andrej </a:t>
            </a:r>
            <a:r>
              <a:rPr lang="en-US" sz="1200" b="0" i="0" kern="1200" dirty="0" err="1">
                <a:solidFill>
                  <a:schemeClr val="tx1"/>
                </a:solidFill>
                <a:effectLst/>
                <a:latin typeface="+mn-lt"/>
                <a:ea typeface="+mn-ea"/>
                <a:cs typeface="+mn-cs"/>
              </a:rPr>
              <a:t>Karpathy</a:t>
            </a:r>
            <a:r>
              <a:rPr lang="en-US" sz="1200" b="0" i="0" kern="1200" dirty="0">
                <a:solidFill>
                  <a:schemeClr val="tx1"/>
                </a:solidFill>
                <a:effectLst/>
                <a:latin typeface="+mn-lt"/>
                <a:ea typeface="+mn-ea"/>
                <a:cs typeface="+mn-cs"/>
              </a:rPr>
              <a:t> and Fei-Fei Li created this model</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It combines the fields of Computer Vision and Natural Language Processing</a:t>
            </a:r>
          </a:p>
          <a:p>
            <a:pPr marL="228600" indent="-228600" fontAlgn="base">
              <a:buFont typeface="+mj-lt"/>
              <a:buAutoNum type="arabicPeriod"/>
            </a:pPr>
            <a:endParaRPr lang="en-US" sz="1200" b="0" i="0" kern="1200" dirty="0">
              <a:solidFill>
                <a:schemeClr val="tx1"/>
              </a:solidFill>
              <a:effectLst/>
              <a:latin typeface="+mn-lt"/>
              <a:ea typeface="+mn-ea"/>
              <a:cs typeface="+mn-cs"/>
            </a:endParaRPr>
          </a:p>
          <a:p>
            <a:pPr marL="228600" indent="-228600" fontAlgn="base">
              <a:buFont typeface="+mj-lt"/>
              <a:buAutoNum type="arabicPeriod"/>
            </a:pPr>
            <a:r>
              <a:rPr lang="en-US" sz="1200" b="0" i="0" kern="1200" dirty="0">
                <a:solidFill>
                  <a:schemeClr val="tx1"/>
                </a:solidFill>
                <a:effectLst/>
                <a:latin typeface="+mn-lt"/>
                <a:ea typeface="+mn-ea"/>
                <a:cs typeface="+mn-cs"/>
              </a:rPr>
              <a:t>It uses CNNs and bidirectional RNNs to generate natural language descriptions of different image regions</a:t>
            </a:r>
          </a:p>
          <a:p>
            <a:pPr marL="228600" indent="-228600" fontAlgn="base">
              <a:buFont typeface="+mj-lt"/>
              <a:buAutoNum type="arabicPeriod"/>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94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090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401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544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833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27162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784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485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562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2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1760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87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Transfer Learning</a:t>
            </a:r>
            <a:r>
              <a:rPr lang="en-US" b="1" baseline="0" dirty="0"/>
              <a:t> </a:t>
            </a:r>
            <a:r>
              <a:rPr lang="en-US" b="0" baseline="0" dirty="0"/>
              <a:t>is t</a:t>
            </a:r>
            <a:r>
              <a:rPr lang="en-US" b="0" dirty="0"/>
              <a:t>he </a:t>
            </a:r>
            <a:r>
              <a:rPr lang="en-US" dirty="0"/>
              <a:t>process of taking a pre-trained model and “fine-tuning” the model with our own dataset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0651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35796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536374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389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Azure introduced GPUs with</a:t>
            </a:r>
            <a:r>
              <a:rPr lang="en-US" baseline="0" dirty="0"/>
              <a:t> its N-Series preview availability</a:t>
            </a:r>
          </a:p>
          <a:p>
            <a:pPr marL="228600" indent="-228600">
              <a:buFont typeface="+mj-lt"/>
              <a:buAutoNum type="arabicPeriod"/>
            </a:pPr>
            <a:endParaRPr lang="en-US" baseline="0" dirty="0"/>
          </a:p>
          <a:p>
            <a:pPr marL="228600" indent="-228600">
              <a:buFont typeface="+mj-lt"/>
              <a:buAutoNum type="arabicPeriod"/>
            </a:pPr>
            <a:r>
              <a:rPr lang="en-US" baseline="0" dirty="0"/>
              <a:t>There are 3 types on configurations available for deep learning tasks</a:t>
            </a:r>
          </a:p>
          <a:p>
            <a:pPr marL="228600" indent="-228600">
              <a:buFont typeface="+mj-lt"/>
              <a:buAutoNum type="arabicPeriod"/>
            </a:pPr>
            <a:endParaRPr lang="en-US" baseline="0" dirty="0"/>
          </a:p>
          <a:p>
            <a:pPr marL="228600" indent="-228600">
              <a:buFont typeface="+mj-lt"/>
              <a:buAutoNum type="arabicPeriod"/>
            </a:pPr>
            <a:r>
              <a:rPr lang="en-US" baseline="0" dirty="0"/>
              <a:t>NC6 with 1 X </a:t>
            </a:r>
            <a:r>
              <a:rPr lang="en-US" sz="1200" dirty="0"/>
              <a:t>NVIDIA Tesla K80 GPU</a:t>
            </a:r>
            <a:endParaRPr lang="en-US" baseline="0" dirty="0"/>
          </a:p>
          <a:p>
            <a:pPr marL="228600" indent="-228600">
              <a:buFont typeface="+mj-lt"/>
              <a:buAutoNum type="arabicPeriod"/>
            </a:pPr>
            <a:endParaRPr lang="en-US" baseline="0" dirty="0"/>
          </a:p>
          <a:p>
            <a:pPr marL="228600" indent="-228600">
              <a:buFont typeface="+mj-lt"/>
              <a:buAutoNum type="arabicPeriod"/>
            </a:pPr>
            <a:r>
              <a:rPr lang="en-US" baseline="0" dirty="0"/>
              <a:t>NC12 with 2 X </a:t>
            </a:r>
            <a:r>
              <a:rPr lang="en-US" sz="1200" dirty="0"/>
              <a:t>NVIDIA Tesla K80 </a:t>
            </a:r>
            <a:r>
              <a:rPr lang="en-US" baseline="0" dirty="0"/>
              <a:t> GPUs</a:t>
            </a:r>
          </a:p>
          <a:p>
            <a:pPr marL="228600" indent="-228600">
              <a:buFont typeface="+mj-lt"/>
              <a:buAutoNum type="arabicPeriod"/>
            </a:pPr>
            <a:endParaRPr lang="en-US" baseline="0" dirty="0"/>
          </a:p>
          <a:p>
            <a:pPr marL="228600" indent="-228600">
              <a:buFont typeface="+mj-lt"/>
              <a:buAutoNum type="arabicPeriod"/>
            </a:pPr>
            <a:r>
              <a:rPr lang="en-US" baseline="0" dirty="0"/>
              <a:t>NC24 with 4 X </a:t>
            </a:r>
            <a:r>
              <a:rPr lang="en-US" sz="1200" dirty="0"/>
              <a:t>NVIDIA Tesla K80 </a:t>
            </a:r>
            <a:r>
              <a:rPr lang="en-US" baseline="0" dirty="0"/>
              <a:t> GPUs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45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596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564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This case study is based</a:t>
            </a:r>
            <a:r>
              <a:rPr lang="en-US" baseline="0" dirty="0"/>
              <a:t> on a Microsoft Blog by Tao </a:t>
            </a:r>
            <a:r>
              <a:rPr lang="en-US" baseline="0" dirty="0" err="1"/>
              <a:t>wu</a:t>
            </a:r>
            <a:r>
              <a:rPr lang="en-US" baseline="0" dirty="0"/>
              <a:t> and Team</a:t>
            </a:r>
          </a:p>
          <a:p>
            <a:pPr marL="228600" indent="-228600">
              <a:buFont typeface="+mj-lt"/>
              <a:buAutoNum type="arabicPeriod"/>
            </a:pPr>
            <a:endParaRPr lang="en-US" baseline="0" dirty="0"/>
          </a:p>
          <a:p>
            <a:pPr marL="228600" indent="-228600">
              <a:buFont typeface="+mj-lt"/>
              <a:buAutoNum type="arabicPeriod"/>
            </a:pPr>
            <a:r>
              <a:rPr lang="en-US" baseline="0" dirty="0"/>
              <a:t>They explain step by step how to setup MXNET with Microsoft R Server (MRS)</a:t>
            </a:r>
          </a:p>
          <a:p>
            <a:pPr marL="228600" indent="-228600">
              <a:buFont typeface="+mj-lt"/>
              <a:buAutoNum type="arabicPeriod"/>
            </a:pPr>
            <a:endParaRPr lang="en-US" baseline="0" dirty="0"/>
          </a:p>
          <a:p>
            <a:pPr marL="228600" indent="-228600">
              <a:buFont typeface="+mj-lt"/>
              <a:buAutoNum type="arabicPeriod"/>
            </a:pPr>
            <a:r>
              <a:rPr lang="en-US" baseline="0" dirty="0"/>
              <a:t>Then they run an R script to train </a:t>
            </a:r>
            <a:r>
              <a:rPr lang="en-US" baseline="0" dirty="0" err="1"/>
              <a:t>Resnet</a:t>
            </a:r>
            <a:r>
              <a:rPr lang="en-US" baseline="0" dirty="0"/>
              <a:t> on CIFAR 10 dataset (as we can see from the image)</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786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343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6251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5155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36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5140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12/6/2017 8:08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76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160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3721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264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359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053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05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513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2973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0864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69837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225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9165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1573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9322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9690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296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591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41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449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919243-CEB9-4BA2-A1AC-6985EA4472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87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12/6/2017 8:08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2142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CF8B5-EC22-4A77-87A6-3462E4FE1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4026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CF8B5-EC22-4A77-87A6-3462E4FE1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6630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CF8B5-EC22-4A77-87A6-3462E4FE1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559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CF8B5-EC22-4A77-87A6-3462E4FE1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1578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CF8B5-EC22-4A77-87A6-3462E4FE1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9925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DCF8B5-EC22-4A77-87A6-3462E4FE1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9031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12/6/2017 8:05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091483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548AE-2084-4E0F-9FA4-184CFA97E6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12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82" y="0"/>
            <a:ext cx="12434711" cy="6994525"/>
          </a:xfrm>
          <a:prstGeom prst="rect">
            <a:avLst/>
          </a:prstGeom>
        </p:spPr>
      </p:pic>
      <p:pic>
        <p:nvPicPr>
          <p:cNvPr id="6" name="MS logo white - EMF"/>
          <p:cNvPicPr>
            <a:picLocks noChangeAspect="1"/>
          </p:cNvPicPr>
          <p:nvPr userDrawn="1"/>
        </p:nvPicPr>
        <p:blipFill>
          <a:blip r:embed="rId3"/>
          <a:stretch>
            <a:fillRect/>
          </a:stretch>
        </p:blipFill>
        <p:spPr bwMode="white">
          <a:xfrm>
            <a:off x="460688" y="479425"/>
            <a:ext cx="1451843" cy="310896"/>
          </a:xfrm>
          <a:prstGeom prst="rect">
            <a:avLst/>
          </a:prstGeom>
        </p:spPr>
      </p:pic>
      <p:sp>
        <p:nvSpPr>
          <p:cNvPr id="8" name="TextBox 7"/>
          <p:cNvSpPr txBox="1"/>
          <p:nvPr userDrawn="1"/>
        </p:nvSpPr>
        <p:spPr bwMode="white">
          <a:xfrm>
            <a:off x="294215" y="3035497"/>
            <a:ext cx="11887200" cy="1680460"/>
          </a:xfrm>
          <a:prstGeom prst="rect">
            <a:avLst/>
          </a:prstGeom>
          <a:noFill/>
        </p:spPr>
        <p:txBody>
          <a:bodyPr wrap="square" lIns="137160" tIns="146304" rIns="137160" bIns="146304" rtlCol="0" anchor="ctr">
            <a:spAutoFit/>
          </a:bodyPr>
          <a:lstStyle/>
          <a:p>
            <a:pPr>
              <a:lnSpc>
                <a:spcPct val="90000"/>
              </a:lnSpc>
              <a:spcAft>
                <a:spcPts val="600"/>
              </a:spcAft>
            </a:pP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50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&amp; </a:t>
            </a:r>
            <a:r>
              <a:rPr lang="en-US" sz="50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cxnSp>
        <p:nvCxnSpPr>
          <p:cNvPr id="3" name="Straight Connector 2">
            <a:extLst>
              <a:ext uri="{FF2B5EF4-FFF2-40B4-BE49-F238E27FC236}">
                <a16:creationId xmlns:a16="http://schemas.microsoft.com/office/drawing/2014/main" id="{21FF808E-119C-4D42-9CAC-52EE6F8A1ECD}"/>
              </a:ext>
            </a:extLst>
          </p:cNvPr>
          <p:cNvCxnSpPr>
            <a:cxnSpLocks/>
          </p:cNvCxnSpPr>
          <p:nvPr userDrawn="1"/>
        </p:nvCxnSpPr>
        <p:spPr>
          <a:xfrm>
            <a:off x="11056950" y="3035497"/>
            <a:ext cx="0" cy="168046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5C7176D-9E79-48E0-AC62-726FB493F6D2}"/>
              </a:ext>
            </a:extLst>
          </p:cNvPr>
          <p:cNvCxnSpPr>
            <a:cxnSpLocks/>
          </p:cNvCxnSpPr>
          <p:nvPr userDrawn="1"/>
        </p:nvCxnSpPr>
        <p:spPr>
          <a:xfrm>
            <a:off x="11056950" y="3875727"/>
            <a:ext cx="914400"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0A9648B-D105-4A3F-A6C6-7AC6FA18EB21}"/>
              </a:ext>
            </a:extLst>
          </p:cNvPr>
          <p:cNvSpPr txBox="1"/>
          <p:nvPr userDrawn="1"/>
        </p:nvSpPr>
        <p:spPr>
          <a:xfrm>
            <a:off x="9331605" y="3385436"/>
            <a:ext cx="1725344" cy="960263"/>
          </a:xfrm>
          <a:prstGeom prst="rect">
            <a:avLst/>
          </a:prstGeom>
          <a:noFill/>
        </p:spPr>
        <p:txBody>
          <a:bodyPr wrap="none" lIns="182880" tIns="146304" rIns="182880" bIns="146304" rtlCol="0" anchor="ctr">
            <a:spAutoFit/>
          </a:bodyPr>
          <a:lstStyle/>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Dec 7–8</a:t>
            </a:r>
          </a:p>
          <a:p>
            <a:pPr algn="r">
              <a:lnSpc>
                <a:spcPct val="90000"/>
              </a:lnSpc>
              <a:spcAft>
                <a:spcPts val="0"/>
              </a:spcAft>
            </a:pPr>
            <a:r>
              <a:rPr lang="en-US" sz="2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Redmond</a:t>
            </a:r>
          </a:p>
        </p:txBody>
      </p:sp>
      <p:sp>
        <p:nvSpPr>
          <p:cNvPr id="11" name="TextBox 10">
            <a:extLst>
              <a:ext uri="{FF2B5EF4-FFF2-40B4-BE49-F238E27FC236}">
                <a16:creationId xmlns:a16="http://schemas.microsoft.com/office/drawing/2014/main" id="{DFDE727F-79DF-4227-94C5-AF1921E19770}"/>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a:lnSpc>
                <a:spcPct val="15000"/>
              </a:lnSpc>
              <a:spcAft>
                <a:spcPts val="600"/>
              </a:spcAft>
            </a:pPr>
            <a:r>
              <a:rPr lang="en-US" sz="6000" dirty="0">
                <a:gradFill>
                  <a:gsLst>
                    <a:gs pos="2917">
                      <a:schemeClr val="tx1"/>
                    </a:gs>
                    <a:gs pos="30000">
                      <a:schemeClr val="tx1"/>
                    </a:gs>
                  </a:gsLst>
                  <a:lin ang="5400000" scaled="0"/>
                </a:gradFill>
                <a:latin typeface="+mj-lt"/>
              </a:rPr>
              <a:t>20</a:t>
            </a:r>
          </a:p>
        </p:txBody>
      </p:sp>
      <p:sp>
        <p:nvSpPr>
          <p:cNvPr id="13" name="TextBox 12">
            <a:extLst>
              <a:ext uri="{FF2B5EF4-FFF2-40B4-BE49-F238E27FC236}">
                <a16:creationId xmlns:a16="http://schemas.microsoft.com/office/drawing/2014/main" id="{97E3FD45-2311-4A11-86F3-A43F7F174E5F}"/>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a:lnSpc>
                <a:spcPct val="15000"/>
              </a:lnSpc>
              <a:spcAft>
                <a:spcPts val="600"/>
              </a:spcAft>
            </a:pPr>
            <a:r>
              <a:rPr lang="en-US" sz="6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17</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148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49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538446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655752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81701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13227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7654421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488764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454175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068406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6767475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4281804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529059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t>‹#›</a:t>
            </a:fld>
            <a:endParaRPr lang="en-US" dirty="0"/>
          </a:p>
        </p:txBody>
      </p:sp>
    </p:spTree>
    <p:extLst>
      <p:ext uri="{BB962C8B-B14F-4D97-AF65-F5344CB8AC3E}">
        <p14:creationId xmlns:p14="http://schemas.microsoft.com/office/powerpoint/2010/main" val="331197615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506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94418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11" cy="6994525"/>
          </a:xfrm>
          <a:prstGeom prst="rect">
            <a:avLst/>
          </a:prstGeom>
        </p:spPr>
      </p:pic>
      <p:sp>
        <p:nvSpPr>
          <p:cNvPr id="17" name="TextBox 16"/>
          <p:cNvSpPr txBox="1"/>
          <p:nvPr userDrawn="1"/>
        </p:nvSpPr>
        <p:spPr bwMode="white">
          <a:xfrm>
            <a:off x="294215" y="2136422"/>
            <a:ext cx="11887200" cy="1990241"/>
          </a:xfrm>
          <a:prstGeom prst="rect">
            <a:avLst/>
          </a:prstGeom>
          <a:noFill/>
        </p:spPr>
        <p:txBody>
          <a:bodyPr wrap="square" lIns="137141" tIns="146283" rIns="137141" bIns="146283" rtlCol="0">
            <a:spAutoFit/>
          </a:bodyPr>
          <a:lstStyle/>
          <a:p>
            <a:pPr>
              <a:lnSpc>
                <a:spcPct val="90000"/>
              </a:lnSpc>
              <a:spcAft>
                <a:spcPts val="600"/>
              </a:spcAft>
            </a:pPr>
            <a:r>
              <a:rPr lang="en-US" sz="5999" dirty="0">
                <a:gradFill>
                  <a:gsLst>
                    <a:gs pos="2917">
                      <a:srgbClr val="FFFFFF"/>
                    </a:gs>
                    <a:gs pos="30000">
                      <a:srgbClr val="FFFFFF"/>
                    </a:gs>
                  </a:gsLst>
                  <a:lin ang="5400000" scaled="0"/>
                </a:gradFill>
                <a:latin typeface="Segoe UI Light"/>
              </a:rPr>
              <a:t>Machine Learning,</a:t>
            </a:r>
            <a:r>
              <a:rPr lang="en-US" sz="5999" baseline="0" dirty="0">
                <a:gradFill>
                  <a:gsLst>
                    <a:gs pos="2917">
                      <a:srgbClr val="FFFFFF"/>
                    </a:gs>
                    <a:gs pos="30000">
                      <a:srgbClr val="FFFFFF"/>
                    </a:gs>
                  </a:gsLst>
                  <a:lin ang="5400000" scaled="0"/>
                </a:gradFill>
                <a:latin typeface="Segoe UI Light"/>
              </a:rPr>
              <a:t> Analytics,</a:t>
            </a:r>
            <a:br>
              <a:rPr lang="en-US" sz="5999" baseline="0" dirty="0">
                <a:gradFill>
                  <a:gsLst>
                    <a:gs pos="2917">
                      <a:srgbClr val="FFFFFF"/>
                    </a:gs>
                    <a:gs pos="30000">
                      <a:srgbClr val="FFFFFF"/>
                    </a:gs>
                  </a:gsLst>
                  <a:lin ang="5400000" scaled="0"/>
                </a:gradFill>
                <a:latin typeface="Segoe UI Light"/>
              </a:rPr>
            </a:br>
            <a:r>
              <a:rPr lang="en-US" sz="5999" baseline="0" dirty="0">
                <a:gradFill>
                  <a:gsLst>
                    <a:gs pos="2917">
                      <a:srgbClr val="FFFFFF"/>
                    </a:gs>
                    <a:gs pos="30000">
                      <a:srgbClr val="FFFFFF"/>
                    </a:gs>
                  </a:gsLst>
                  <a:lin ang="5400000" scaled="0"/>
                </a:gradFill>
                <a:latin typeface="Segoe UI Light"/>
              </a:rPr>
              <a:t>&amp; </a:t>
            </a:r>
            <a:r>
              <a:rPr lang="en-US" sz="5999" dirty="0">
                <a:gradFill>
                  <a:gsLst>
                    <a:gs pos="2917">
                      <a:srgbClr val="FFFFFF"/>
                    </a:gs>
                    <a:gs pos="30000">
                      <a:srgbClr val="FFFFFF"/>
                    </a:gs>
                  </a:gsLst>
                  <a:lin ang="5400000" scaled="0"/>
                </a:gradFill>
                <a:latin typeface="Segoe UI Light"/>
              </a:rPr>
              <a:t>Data Science Conference</a:t>
            </a:r>
            <a:endParaRPr lang="en-US" sz="7198" dirty="0">
              <a:gradFill>
                <a:gsLst>
                  <a:gs pos="2917">
                    <a:srgbClr val="FFFFFF"/>
                  </a:gs>
                  <a:gs pos="30000">
                    <a:srgbClr val="FFFFFF"/>
                  </a:gs>
                </a:gsLst>
                <a:lin ang="5400000" scaled="0"/>
              </a:gradFill>
              <a:latin typeface="Segoe UI Light"/>
            </a:endParaRPr>
          </a:p>
        </p:txBody>
      </p:sp>
      <p:sp>
        <p:nvSpPr>
          <p:cNvPr id="18" name="TextBox 17"/>
          <p:cNvSpPr txBox="1"/>
          <p:nvPr userDrawn="1"/>
        </p:nvSpPr>
        <p:spPr bwMode="white">
          <a:xfrm>
            <a:off x="294215" y="4029336"/>
            <a:ext cx="10195024" cy="860319"/>
          </a:xfrm>
          <a:prstGeom prst="rect">
            <a:avLst/>
          </a:prstGeom>
          <a:noFill/>
        </p:spPr>
        <p:txBody>
          <a:bodyPr wrap="square" lIns="137141" tIns="146283" rIns="137141" bIns="146283" rtlCol="0">
            <a:spAutoFit/>
          </a:bodyPr>
          <a:lstStyle/>
          <a:p>
            <a:pPr>
              <a:lnSpc>
                <a:spcPct val="90000"/>
              </a:lnSpc>
              <a:spcAft>
                <a:spcPts val="600"/>
              </a:spcAft>
            </a:pPr>
            <a:r>
              <a:rPr lang="en-US" sz="3999" dirty="0">
                <a:gradFill>
                  <a:gsLst>
                    <a:gs pos="2917">
                      <a:srgbClr val="FFFFFF"/>
                    </a:gs>
                    <a:gs pos="30000">
                      <a:srgbClr val="FFFFFF"/>
                    </a:gs>
                  </a:gsLst>
                  <a:lin ang="5400000" scaled="0"/>
                </a:gradFill>
                <a:latin typeface="Segoe UI Light"/>
              </a:rPr>
              <a:t>Nov 17–18</a:t>
            </a:r>
            <a:r>
              <a:rPr lang="en-US" sz="3999" baseline="0" dirty="0">
                <a:gradFill>
                  <a:gsLst>
                    <a:gs pos="2917">
                      <a:srgbClr val="FFFFFF"/>
                    </a:gs>
                    <a:gs pos="30000">
                      <a:srgbClr val="FFFFFF"/>
                    </a:gs>
                  </a:gsLst>
                  <a:lin ang="5400000" scaled="0"/>
                </a:gradFill>
                <a:latin typeface="Segoe UI Light"/>
              </a:rPr>
              <a:t> </a:t>
            </a:r>
            <a:r>
              <a:rPr lang="en-US" sz="3999" dirty="0">
                <a:gradFill>
                  <a:gsLst>
                    <a:gs pos="2917">
                      <a:srgbClr val="FFFFFF"/>
                    </a:gs>
                    <a:gs pos="30000">
                      <a:srgbClr val="FFFFFF"/>
                    </a:gs>
                  </a:gsLst>
                  <a:lin ang="5400000" scaled="0"/>
                </a:gradFill>
                <a:latin typeface="Segoe UI Light"/>
              </a:rPr>
              <a:t>| MSCC, Redmond, WA</a:t>
            </a:r>
          </a:p>
        </p:txBody>
      </p:sp>
      <p:grpSp>
        <p:nvGrpSpPr>
          <p:cNvPr id="7" name="Group 6"/>
          <p:cNvGrpSpPr>
            <a:grpSpLocks noChangeAspect="1"/>
          </p:cNvGrpSpPr>
          <p:nvPr userDrawn="1"/>
        </p:nvGrpSpPr>
        <p:grpSpPr bwMode="ltGray">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ltGray">
            <a:xfrm>
              <a:off x="457200" y="1643393"/>
              <a:ext cx="964540" cy="964540"/>
            </a:xfrm>
            <a:prstGeom prst="rect">
              <a:avLst/>
            </a:prstGeom>
          </p:spPr>
        </p:pic>
        <p:sp>
          <p:nvSpPr>
            <p:cNvPr id="10" name="Freeform 12"/>
            <p:cNvSpPr>
              <a:spLocks noEditPoints="1"/>
            </p:cNvSpPr>
            <p:nvPr/>
          </p:nvSpPr>
          <p:spPr bwMode="lt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4855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6166"/>
            <a:ext cx="7314043"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4042"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95" r:id="rId12"/>
    <p:sldLayoutId id="2147484489" r:id="rId13"/>
    <p:sldLayoutId id="2147484490" r:id="rId14"/>
    <p:sldLayoutId id="2147484491" r:id="rId15"/>
    <p:sldLayoutId id="2147484496" r:id="rId16"/>
    <p:sldLayoutId id="2147484492" r:id="rId17"/>
    <p:sldLayoutId id="2147484493" r:id="rId18"/>
    <p:sldLayoutId id="2147484494"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072245C-EB54-4275-9208-0D699625D4EC}" type="slidenum">
              <a:rPr lang="en-US" smtClean="0"/>
              <a:t>‹#›</a:t>
            </a:fld>
            <a:endParaRPr lang="en-US"/>
          </a:p>
        </p:txBody>
      </p:sp>
    </p:spTree>
    <p:extLst>
      <p:ext uri="{BB962C8B-B14F-4D97-AF65-F5344CB8AC3E}">
        <p14:creationId xmlns:p14="http://schemas.microsoft.com/office/powerpoint/2010/main" val="454908442"/>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Lst>
  <p:hf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aka.ms/mlads2016_deeplearning" TargetMode="External"/><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dmlc.ml/" TargetMode="External"/><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hyperlink" Target="tps://blogs.technet.microsoft.com/machinelearning/2016/09/15/building-deep-neural-networks-in-the-cloud-with-azure-gpu-vms-mxnet-and-microsoft-r-server/" TargetMode="External"/><Relationship Id="rId2" Type="http://schemas.openxmlformats.org/officeDocument/2006/relationships/notesSlide" Target="../notesSlides/notesSlide58.xml"/><Relationship Id="rId1" Type="http://schemas.openxmlformats.org/officeDocument/2006/relationships/slideLayout" Target="../slideLayouts/slideLayout21.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3.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hyperlink" Target="https://www.kaggle.com/c/diabetic-retinopathy-detection/data" TargetMode="External"/><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1.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21.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package" Target="../embeddings/Microsoft_Word_Document1.docx"/><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package" Target="../embeddings/Microsoft_Word_Document.docx"/><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1.xml"/><Relationship Id="rId1" Type="http://schemas.openxmlformats.org/officeDocument/2006/relationships/customXml" Target="../../customXml/item4.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3.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21.xml"/><Relationship Id="rId4" Type="http://schemas.openxmlformats.org/officeDocument/2006/relationships/image" Target="../media/image76.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600075"/>
            <a:ext cx="10389342" cy="752442"/>
          </a:xfrm>
        </p:spPr>
        <p:txBody>
          <a:bodyPr>
            <a:noAutofit/>
          </a:bodyPr>
          <a:lstStyle/>
          <a:p>
            <a:pPr algn="ctr"/>
            <a:r>
              <a:rPr lang="en-US" sz="6119" b="1" dirty="0"/>
              <a:t>Deep Neural Network (DNN)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6659" y="1933158"/>
            <a:ext cx="10363157" cy="3969089"/>
          </a:xfrm>
          <a:ln w="12700" cmpd="sng">
            <a:solidFill>
              <a:schemeClr val="tx1">
                <a:alpha val="99000"/>
              </a:schemeClr>
            </a:solidFill>
          </a:ln>
        </p:spPr>
      </p:pic>
      <p:sp>
        <p:nvSpPr>
          <p:cNvPr id="7" name="TextBox 6"/>
          <p:cNvSpPr txBox="1"/>
          <p:nvPr/>
        </p:nvSpPr>
        <p:spPr>
          <a:xfrm>
            <a:off x="882" y="6617840"/>
            <a:ext cx="6962731" cy="382308"/>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*http://neuralnetworksanddeeplearning.com/chap5.html</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45339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919" y="266669"/>
            <a:ext cx="10156191" cy="752442"/>
          </a:xfrm>
        </p:spPr>
        <p:txBody>
          <a:bodyPr>
            <a:noAutofit/>
          </a:bodyPr>
          <a:lstStyle/>
          <a:p>
            <a:pPr algn="ctr"/>
            <a:r>
              <a:rPr lang="en-US" sz="6119" b="1" dirty="0"/>
              <a:t>Common DNNs</a:t>
            </a:r>
          </a:p>
        </p:txBody>
      </p:sp>
      <p:sp>
        <p:nvSpPr>
          <p:cNvPr id="3" name="Content Placeholder 2"/>
          <p:cNvSpPr>
            <a:spLocks noGrp="1"/>
          </p:cNvSpPr>
          <p:nvPr>
            <p:ph idx="1"/>
          </p:nvPr>
        </p:nvSpPr>
        <p:spPr>
          <a:xfrm>
            <a:off x="1088919" y="1291623"/>
            <a:ext cx="10156191" cy="5563660"/>
          </a:xfrm>
          <a:solidFill>
            <a:schemeClr val="bg1"/>
          </a:solidFill>
        </p:spPr>
        <p:txBody>
          <a:bodyPr>
            <a:noAutofit/>
          </a:bodyPr>
          <a:lstStyle/>
          <a:p>
            <a:pPr>
              <a:buFont typeface="Wingdings" panose="05000000000000000000" pitchFamily="2" charset="2"/>
              <a:buChar char="q"/>
            </a:pPr>
            <a:r>
              <a:rPr lang="en-US" sz="3264" dirty="0"/>
              <a:t> Deep Convolutional Neural Network (DCNN)</a:t>
            </a:r>
          </a:p>
          <a:p>
            <a:pPr lvl="1">
              <a:buFont typeface="Wingdings" panose="05000000000000000000" pitchFamily="2" charset="2"/>
              <a:buChar char="§"/>
            </a:pPr>
            <a:r>
              <a:rPr lang="en-US" sz="3264" dirty="0"/>
              <a:t>To extract representation from images</a:t>
            </a:r>
          </a:p>
          <a:p>
            <a:pPr marL="0" indent="0">
              <a:buNone/>
            </a:pPr>
            <a:endParaRPr lang="en-US" sz="3264" dirty="0"/>
          </a:p>
          <a:p>
            <a:pPr>
              <a:buFont typeface="Wingdings" panose="05000000000000000000" pitchFamily="2" charset="2"/>
              <a:buChar char="q"/>
            </a:pPr>
            <a:r>
              <a:rPr lang="en-US" sz="3264" dirty="0"/>
              <a:t> Recurrent Neural Network (RNN)</a:t>
            </a:r>
          </a:p>
          <a:p>
            <a:pPr lvl="1">
              <a:buFont typeface="Wingdings" panose="05000000000000000000" pitchFamily="2" charset="2"/>
              <a:buChar char="§"/>
            </a:pPr>
            <a:r>
              <a:rPr lang="en-US" sz="3264" dirty="0"/>
              <a:t>To extract representation from sequential data</a:t>
            </a:r>
          </a:p>
          <a:p>
            <a:pPr marL="466298" lvl="1" indent="0">
              <a:buNone/>
            </a:pPr>
            <a:endParaRPr lang="en-US" sz="3264" dirty="0"/>
          </a:p>
          <a:p>
            <a:pPr>
              <a:buFont typeface="Wingdings" panose="05000000000000000000" pitchFamily="2" charset="2"/>
              <a:buChar char="q"/>
            </a:pPr>
            <a:r>
              <a:rPr lang="en-US" sz="3264" dirty="0"/>
              <a:t> Deep Belief Neural Network (DBN)</a:t>
            </a:r>
          </a:p>
          <a:p>
            <a:pPr lvl="1">
              <a:buFont typeface="Wingdings" panose="05000000000000000000" pitchFamily="2" charset="2"/>
              <a:buChar char="§"/>
            </a:pPr>
            <a:r>
              <a:rPr lang="en-US" sz="3264" dirty="0"/>
              <a:t>To extract hierarchical representation from a dataset</a:t>
            </a:r>
          </a:p>
          <a:p>
            <a:pPr>
              <a:buFont typeface="Wingdings" panose="05000000000000000000" pitchFamily="2" charset="2"/>
              <a:buChar char="q"/>
            </a:pPr>
            <a:endParaRPr lang="en-US" sz="3264" dirty="0"/>
          </a:p>
        </p:txBody>
      </p:sp>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45306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52" y="1"/>
            <a:ext cx="9183201" cy="1024198"/>
          </a:xfrm>
        </p:spPr>
        <p:txBody>
          <a:bodyPr>
            <a:noAutofit/>
          </a:bodyPr>
          <a:lstStyle/>
          <a:p>
            <a:pPr algn="ctr"/>
            <a:r>
              <a:rPr lang="en-US" b="1" dirty="0"/>
              <a:t>Comparing Representations</a:t>
            </a:r>
          </a:p>
        </p:txBody>
      </p:sp>
      <mc:AlternateContent xmlns:mc="http://schemas.openxmlformats.org/markup-compatibility/2006">
        <mc:Choice xmlns:a14="http://schemas.microsoft.com/office/drawing/2010/main" Requires="a14">
          <p:sp>
            <p:nvSpPr>
              <p:cNvPr id="7" name="TextBox 6"/>
              <p:cNvSpPr txBox="1"/>
              <p:nvPr/>
            </p:nvSpPr>
            <p:spPr>
              <a:xfrm>
                <a:off x="1722330" y="981478"/>
                <a:ext cx="4076170" cy="1246787"/>
              </a:xfrm>
              <a:prstGeom prst="rect">
                <a:avLst/>
              </a:prstGeom>
              <a:noFill/>
            </p:spPr>
            <p:txBody>
              <a:bodyPr wrap="none" rtlCol="0">
                <a:spAutoFit/>
              </a:bodyPr>
              <a:lstStyle/>
              <a:p>
                <a:pPr algn="ctr" defTabSz="932597"/>
                <a:r>
                  <a:rPr lang="en-US" sz="2448" dirty="0">
                    <a:solidFill>
                      <a:srgbClr val="C84D5F"/>
                    </a:solidFill>
                    <a:latin typeface="Calibri" panose="020F0502020204030204"/>
                  </a:rPr>
                  <a:t>Vector representation</a:t>
                </a:r>
              </a:p>
              <a:p>
                <a:pPr algn="ctr" defTabSz="932597"/>
                <a:r>
                  <a:rPr lang="en-US" sz="2448" dirty="0">
                    <a:solidFill>
                      <a:prstClr val="black"/>
                    </a:solidFill>
                    <a:latin typeface="Calibri" panose="020F0502020204030204"/>
                  </a:rPr>
                  <a:t>taco = </a:t>
                </a:r>
                <a14:m>
                  <m:oMath xmlns:m="http://schemas.openxmlformats.org/officeDocument/2006/math">
                    <m:r>
                      <a:rPr lang="en-US" sz="2448" i="1">
                        <a:solidFill>
                          <a:prstClr val="black"/>
                        </a:solidFill>
                        <a:latin typeface="Cambria Math" panose="02040503050406030204" pitchFamily="18" charset="0"/>
                      </a:rPr>
                      <m:t>[17.32, 82.9, −4.6, 7.2]</m:t>
                    </m:r>
                  </m:oMath>
                </a14:m>
                <a:endParaRPr lang="en-US" sz="2448" dirty="0">
                  <a:solidFill>
                    <a:prstClr val="black"/>
                  </a:solidFill>
                  <a:latin typeface="Calibri" panose="020F0502020204030204"/>
                </a:endParaRPr>
              </a:p>
              <a:p>
                <a:pPr defTabSz="932597"/>
                <a:endParaRPr lang="en-US" sz="2448" dirty="0">
                  <a:solidFill>
                    <a:prstClr val="black"/>
                  </a:solidFill>
                  <a:latin typeface="Calibri" panose="020F0502020204030204"/>
                </a:endParaRPr>
              </a:p>
            </p:txBody>
          </p:sp>
        </mc:Choice>
        <mc:Fallback>
          <p:sp>
            <p:nvSpPr>
              <p:cNvPr id="7" name="TextBox 6"/>
              <p:cNvSpPr txBox="1">
                <a:spLocks noRot="1" noChangeAspect="1" noMove="1" noResize="1" noEditPoints="1" noAdjustHandles="1" noChangeArrowheads="1" noChangeShapeType="1" noTextEdit="1"/>
              </p:cNvSpPr>
              <p:nvPr/>
            </p:nvSpPr>
            <p:spPr>
              <a:xfrm>
                <a:off x="1722330" y="981478"/>
                <a:ext cx="4076170" cy="1246787"/>
              </a:xfrm>
              <a:prstGeom prst="rect">
                <a:avLst/>
              </a:prstGeom>
              <a:blipFill>
                <a:blip r:embed="rId3"/>
                <a:stretch>
                  <a:fillRect l="-898" t="-34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6732288" y="981478"/>
                <a:ext cx="3346016" cy="862581"/>
              </a:xfrm>
              <a:prstGeom prst="rect">
                <a:avLst/>
              </a:prstGeom>
              <a:noFill/>
            </p:spPr>
            <p:txBody>
              <a:bodyPr wrap="none" rtlCol="0">
                <a:spAutoFit/>
              </a:bodyPr>
              <a:lstStyle/>
              <a:p>
                <a:pPr algn="ctr" defTabSz="932597"/>
                <a:r>
                  <a:rPr lang="en-US" sz="2448" dirty="0">
                    <a:solidFill>
                      <a:srgbClr val="C84D5F"/>
                    </a:solidFill>
                    <a:latin typeface="Calibri" panose="020F0502020204030204"/>
                  </a:rPr>
                  <a:t>Symbolic representation</a:t>
                </a:r>
                <a:br>
                  <a:rPr lang="en-US" sz="2448" dirty="0">
                    <a:solidFill>
                      <a:srgbClr val="C84D5F"/>
                    </a:solidFill>
                    <a:latin typeface="Calibri" panose="020F0502020204030204"/>
                  </a:rPr>
                </a:br>
                <a:r>
                  <a:rPr lang="en-US" sz="2448" dirty="0">
                    <a:solidFill>
                      <a:prstClr val="black"/>
                    </a:solidFill>
                    <a:latin typeface="Calibri" panose="020F0502020204030204"/>
                  </a:rPr>
                  <a:t>taco = </a:t>
                </a:r>
                <a14:m>
                  <m:oMath xmlns:m="http://schemas.openxmlformats.org/officeDocument/2006/math">
                    <m:r>
                      <a:rPr lang="en-US" sz="2448" i="1">
                        <a:solidFill>
                          <a:prstClr val="black"/>
                        </a:solidFill>
                        <a:latin typeface="Cambria Math" panose="02040503050406030204" pitchFamily="18" charset="0"/>
                      </a:rPr>
                      <m:t>𝑡𝑎𝑐𝑜</m:t>
                    </m:r>
                  </m:oMath>
                </a14:m>
                <a:endParaRPr lang="en-US" sz="2448" dirty="0">
                  <a:solidFill>
                    <a:prstClr val="black"/>
                  </a:solidFill>
                  <a:latin typeface="Calibri" panose="020F0502020204030204"/>
                </a:endParaRPr>
              </a:p>
            </p:txBody>
          </p:sp>
        </mc:Choice>
        <mc:Fallback>
          <p:sp>
            <p:nvSpPr>
              <p:cNvPr id="8" name="TextBox 7"/>
              <p:cNvSpPr txBox="1">
                <a:spLocks noRot="1" noChangeAspect="1" noMove="1" noResize="1" noEditPoints="1" noAdjustHandles="1" noChangeArrowheads="1" noChangeShapeType="1" noTextEdit="1"/>
              </p:cNvSpPr>
              <p:nvPr/>
            </p:nvSpPr>
            <p:spPr>
              <a:xfrm>
                <a:off x="6732288" y="981478"/>
                <a:ext cx="3346016" cy="862581"/>
              </a:xfrm>
              <a:prstGeom prst="rect">
                <a:avLst/>
              </a:prstGeom>
              <a:blipFill>
                <a:blip r:embed="rId4"/>
                <a:stretch>
                  <a:fillRect l="-1457" t="-4930" r="-1457" b="-14085"/>
                </a:stretch>
              </a:blipFill>
            </p:spPr>
            <p:txBody>
              <a:bodyPr/>
              <a:lstStyle/>
              <a:p>
                <a:r>
                  <a:rPr lang="en-US">
                    <a:noFill/>
                  </a:rPr>
                  <a:t> </a:t>
                </a:r>
              </a:p>
            </p:txBody>
          </p:sp>
        </mc:Fallback>
      </mc:AlternateContent>
      <p:cxnSp>
        <p:nvCxnSpPr>
          <p:cNvPr id="16" name="Straight Connector 15"/>
          <p:cNvCxnSpPr/>
          <p:nvPr/>
        </p:nvCxnSpPr>
        <p:spPr>
          <a:xfrm>
            <a:off x="6147935" y="1076696"/>
            <a:ext cx="0" cy="5668521"/>
          </a:xfrm>
          <a:prstGeom prst="line">
            <a:avLst/>
          </a:prstGeom>
          <a:ln w="50800">
            <a:solidFill>
              <a:srgbClr val="C84D5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54584" y="2131705"/>
            <a:ext cx="4477573" cy="798623"/>
          </a:xfrm>
          <a:prstGeom prst="rect">
            <a:avLst/>
          </a:prstGeom>
          <a:noFill/>
        </p:spPr>
        <p:txBody>
          <a:bodyPr wrap="none" rtlCol="0">
            <a:spAutoFit/>
          </a:bodyPr>
          <a:lstStyle/>
          <a:p>
            <a:pPr marL="349724" indent="-349724" defTabSz="932597">
              <a:buFont typeface="Arial" panose="020B0604020202020204" pitchFamily="34" charset="0"/>
              <a:buChar char="•"/>
            </a:pPr>
            <a:r>
              <a:rPr lang="en-US" sz="2244" dirty="0">
                <a:solidFill>
                  <a:prstClr val="black"/>
                </a:solidFill>
                <a:latin typeface="Calibri" panose="020F0502020204030204"/>
              </a:rPr>
              <a:t>Vectors have a similarity score. </a:t>
            </a:r>
          </a:p>
          <a:p>
            <a:pPr defTabSz="932597"/>
            <a:r>
              <a:rPr lang="en-US" sz="2244" dirty="0">
                <a:solidFill>
                  <a:prstClr val="black"/>
                </a:solidFill>
                <a:latin typeface="Calibri" panose="020F0502020204030204"/>
              </a:rPr>
              <a:t>     A taco is not a burrito but similar.</a:t>
            </a:r>
            <a:endParaRPr lang="en-US" sz="2040" dirty="0">
              <a:solidFill>
                <a:prstClr val="black"/>
              </a:solidFill>
              <a:latin typeface="Calibri" panose="020F0502020204030204"/>
            </a:endParaRPr>
          </a:p>
        </p:txBody>
      </p:sp>
      <p:sp>
        <p:nvSpPr>
          <p:cNvPr id="17" name="TextBox 16"/>
          <p:cNvSpPr txBox="1"/>
          <p:nvPr/>
        </p:nvSpPr>
        <p:spPr>
          <a:xfrm>
            <a:off x="6240357" y="2131704"/>
            <a:ext cx="4876150" cy="1150849"/>
          </a:xfrm>
          <a:prstGeom prst="rect">
            <a:avLst/>
          </a:prstGeom>
          <a:noFill/>
        </p:spPr>
        <p:txBody>
          <a:bodyPr wrap="square" rtlCol="0">
            <a:spAutoFit/>
          </a:bodyPr>
          <a:lstStyle/>
          <a:p>
            <a:pPr marL="349724" indent="-349724" defTabSz="932597">
              <a:buFont typeface="Arial" panose="020B0604020202020204" pitchFamily="34" charset="0"/>
              <a:buChar char="•"/>
            </a:pPr>
            <a:r>
              <a:rPr lang="en-US" sz="2244" dirty="0">
                <a:solidFill>
                  <a:prstClr val="black"/>
                </a:solidFill>
                <a:latin typeface="Calibri" panose="020F0502020204030204"/>
              </a:rPr>
              <a:t>Symbols can be the same or not. </a:t>
            </a:r>
          </a:p>
          <a:p>
            <a:pPr marL="349724" indent="-349724" defTabSz="932597">
              <a:buFont typeface="Arial" panose="020B0604020202020204" pitchFamily="34" charset="0"/>
              <a:buChar char="•"/>
            </a:pPr>
            <a:r>
              <a:rPr lang="en-US" sz="2244" dirty="0">
                <a:solidFill>
                  <a:prstClr val="black"/>
                </a:solidFill>
                <a:latin typeface="Calibri" panose="020F0502020204030204"/>
              </a:rPr>
              <a:t>A taco is just as different from a burrito as a Toyota.</a:t>
            </a:r>
            <a:endParaRPr lang="en-US" sz="1836" dirty="0">
              <a:solidFill>
                <a:prstClr val="black"/>
              </a:solidFill>
              <a:latin typeface="Calibri" panose="020F0502020204030204"/>
            </a:endParaRPr>
          </a:p>
        </p:txBody>
      </p:sp>
      <p:sp>
        <p:nvSpPr>
          <p:cNvPr id="18" name="TextBox 17"/>
          <p:cNvSpPr txBox="1"/>
          <p:nvPr/>
        </p:nvSpPr>
        <p:spPr>
          <a:xfrm>
            <a:off x="1654585" y="3340323"/>
            <a:ext cx="4399700" cy="1503075"/>
          </a:xfrm>
          <a:prstGeom prst="rect">
            <a:avLst/>
          </a:prstGeom>
          <a:noFill/>
        </p:spPr>
        <p:txBody>
          <a:bodyPr wrap="square" rtlCol="0">
            <a:spAutoFit/>
          </a:bodyPr>
          <a:lstStyle/>
          <a:p>
            <a:pPr marL="349724" indent="-349724" defTabSz="932597">
              <a:buFont typeface="Arial" panose="020B0604020202020204" pitchFamily="34" charset="0"/>
              <a:buChar char="•"/>
            </a:pPr>
            <a:r>
              <a:rPr lang="en-US" sz="2244" dirty="0">
                <a:solidFill>
                  <a:prstClr val="black"/>
                </a:solidFill>
                <a:latin typeface="Calibri" panose="020F0502020204030204"/>
              </a:rPr>
              <a:t>Vectors have internal structure  [Mikolov et al., 2013].</a:t>
            </a:r>
          </a:p>
          <a:p>
            <a:pPr defTabSz="932597"/>
            <a:r>
              <a:rPr lang="en-US" sz="2244" dirty="0">
                <a:solidFill>
                  <a:prstClr val="black"/>
                </a:solidFill>
                <a:latin typeface="Calibri" panose="020F0502020204030204"/>
              </a:rPr>
              <a:t>      Italy – Rome = France – Paris</a:t>
            </a:r>
          </a:p>
          <a:p>
            <a:pPr defTabSz="932597"/>
            <a:r>
              <a:rPr lang="en-US" sz="2244" dirty="0">
                <a:solidFill>
                  <a:prstClr val="black"/>
                </a:solidFill>
                <a:latin typeface="Calibri" panose="020F0502020204030204"/>
              </a:rPr>
              <a:t>      King – Queen = Man – Woman</a:t>
            </a:r>
          </a:p>
        </p:txBody>
      </p:sp>
      <p:sp>
        <p:nvSpPr>
          <p:cNvPr id="19" name="TextBox 18"/>
          <p:cNvSpPr txBox="1"/>
          <p:nvPr/>
        </p:nvSpPr>
        <p:spPr>
          <a:xfrm>
            <a:off x="6240356" y="3340324"/>
            <a:ext cx="3770571" cy="446397"/>
          </a:xfrm>
          <a:prstGeom prst="rect">
            <a:avLst/>
          </a:prstGeom>
          <a:noFill/>
        </p:spPr>
        <p:txBody>
          <a:bodyPr wrap="none" rtlCol="0">
            <a:spAutoFit/>
          </a:bodyPr>
          <a:lstStyle/>
          <a:p>
            <a:pPr marL="349724" indent="-349724" defTabSz="932597">
              <a:buFont typeface="Arial" panose="020B0604020202020204" pitchFamily="34" charset="0"/>
              <a:buChar char="•"/>
            </a:pPr>
            <a:r>
              <a:rPr lang="en-US" sz="2244" dirty="0">
                <a:solidFill>
                  <a:prstClr val="black"/>
                </a:solidFill>
                <a:latin typeface="Calibri" panose="020F0502020204030204"/>
              </a:rPr>
              <a:t>Symbols have no structure.</a:t>
            </a:r>
          </a:p>
        </p:txBody>
      </p:sp>
      <p:grpSp>
        <p:nvGrpSpPr>
          <p:cNvPr id="4" name="Group 3"/>
          <p:cNvGrpSpPr/>
          <p:nvPr/>
        </p:nvGrpSpPr>
        <p:grpSpPr>
          <a:xfrm>
            <a:off x="1654584" y="4978256"/>
            <a:ext cx="9193290" cy="1473737"/>
            <a:chOff x="97424" y="4881088"/>
            <a:chExt cx="9013848" cy="1444972"/>
          </a:xfrm>
        </p:grpSpPr>
        <p:sp>
          <p:nvSpPr>
            <p:cNvPr id="13" name="TextBox 12"/>
            <p:cNvSpPr txBox="1"/>
            <p:nvPr/>
          </p:nvSpPr>
          <p:spPr>
            <a:xfrm>
              <a:off x="4593687" y="4881088"/>
              <a:ext cx="4517585" cy="1106361"/>
            </a:xfrm>
            <a:prstGeom prst="rect">
              <a:avLst/>
            </a:prstGeom>
            <a:noFill/>
          </p:spPr>
          <p:txBody>
            <a:bodyPr wrap="square" rtlCol="0">
              <a:spAutoFit/>
            </a:bodyPr>
            <a:lstStyle/>
            <a:p>
              <a:pPr marL="349724" indent="-349724" defTabSz="932597">
                <a:buFont typeface="Arial" panose="020B0604020202020204" pitchFamily="34" charset="0"/>
                <a:buChar char="•"/>
              </a:pPr>
              <a:r>
                <a:rPr lang="en-US" sz="2244" dirty="0">
                  <a:solidFill>
                    <a:prstClr val="black"/>
                  </a:solidFill>
                  <a:latin typeface="Calibri" panose="020F0502020204030204"/>
                </a:rPr>
                <a:t>Symbols are arbitrarily assigned.</a:t>
              </a:r>
            </a:p>
            <a:p>
              <a:pPr defTabSz="932597"/>
              <a:endParaRPr lang="en-US" sz="2244" dirty="0">
                <a:solidFill>
                  <a:prstClr val="black"/>
                </a:solidFill>
                <a:latin typeface="Calibri" panose="020F0502020204030204"/>
              </a:endParaRPr>
            </a:p>
            <a:p>
              <a:pPr marL="349724" indent="-349724" defTabSz="932597">
                <a:buFont typeface="Arial" panose="020B0604020202020204" pitchFamily="34" charset="0"/>
                <a:buChar char="•"/>
              </a:pPr>
              <a:r>
                <a:rPr lang="en-US" sz="2244" dirty="0">
                  <a:solidFill>
                    <a:prstClr val="black"/>
                  </a:solidFill>
                  <a:latin typeface="Calibri" panose="020F0502020204030204"/>
                </a:rPr>
                <a:t>Meaning relative to other symbols.</a:t>
              </a:r>
            </a:p>
          </p:txBody>
        </p:sp>
        <p:sp>
          <p:nvSpPr>
            <p:cNvPr id="20" name="TextBox 19"/>
            <p:cNvSpPr txBox="1"/>
            <p:nvPr/>
          </p:nvSpPr>
          <p:spPr>
            <a:xfrm>
              <a:off x="97424" y="4881088"/>
              <a:ext cx="4216091" cy="1444972"/>
            </a:xfrm>
            <a:prstGeom prst="rect">
              <a:avLst/>
            </a:prstGeom>
            <a:noFill/>
          </p:spPr>
          <p:txBody>
            <a:bodyPr wrap="square" rtlCol="0">
              <a:spAutoFit/>
            </a:bodyPr>
            <a:lstStyle/>
            <a:p>
              <a:pPr marL="349724" indent="-349724" defTabSz="932597">
                <a:buFont typeface="Arial" panose="020B0604020202020204" pitchFamily="34" charset="0"/>
                <a:buChar char="•"/>
              </a:pPr>
              <a:r>
                <a:rPr lang="en-US" sz="2244" dirty="0">
                  <a:solidFill>
                    <a:prstClr val="black"/>
                  </a:solidFill>
                  <a:latin typeface="Calibri" panose="020F0502020204030204"/>
                </a:rPr>
                <a:t>Vectors are grounded in experience.</a:t>
              </a:r>
            </a:p>
            <a:p>
              <a:pPr defTabSz="932597"/>
              <a:endParaRPr lang="en-US" sz="2244" dirty="0">
                <a:solidFill>
                  <a:prstClr val="black"/>
                </a:solidFill>
                <a:latin typeface="Calibri" panose="020F0502020204030204"/>
              </a:endParaRPr>
            </a:p>
            <a:p>
              <a:pPr marL="349724" indent="-349724" defTabSz="932597">
                <a:buFont typeface="Arial" panose="020B0604020202020204" pitchFamily="34" charset="0"/>
                <a:buChar char="•"/>
              </a:pPr>
              <a:r>
                <a:rPr lang="en-US" sz="2244" dirty="0">
                  <a:solidFill>
                    <a:prstClr val="black"/>
                  </a:solidFill>
                  <a:latin typeface="Calibri" panose="020F0502020204030204"/>
                </a:rPr>
                <a:t>Meaning relative to predictions.</a:t>
              </a:r>
            </a:p>
          </p:txBody>
        </p:sp>
      </p:gr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69493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5768" y="387675"/>
            <a:ext cx="10724938" cy="1351952"/>
          </a:xfrm>
        </p:spPr>
        <p:txBody>
          <a:bodyPr>
            <a:noAutofit/>
          </a:bodyPr>
          <a:lstStyle/>
          <a:p>
            <a:pPr algn="ctr"/>
            <a:r>
              <a:rPr lang="en-US" sz="6119" b="1" dirty="0"/>
              <a:t>Common Open-Source DL Frameworks</a:t>
            </a:r>
          </a:p>
        </p:txBody>
      </p:sp>
      <p:sp>
        <p:nvSpPr>
          <p:cNvPr id="5" name="Text Placeholder 4"/>
          <p:cNvSpPr>
            <a:spLocks noGrp="1"/>
          </p:cNvSpPr>
          <p:nvPr>
            <p:ph type="body" idx="1"/>
          </p:nvPr>
        </p:nvSpPr>
        <p:spPr>
          <a:xfrm>
            <a:off x="779671" y="1442621"/>
            <a:ext cx="5260465" cy="840314"/>
          </a:xfrm>
        </p:spPr>
        <p:txBody>
          <a:bodyPr>
            <a:normAutofit/>
          </a:bodyPr>
          <a:lstStyle/>
          <a:p>
            <a:pPr algn="ctr"/>
            <a:endParaRPr lang="en-US" sz="3672" dirty="0"/>
          </a:p>
          <a:p>
            <a:pPr algn="ctr"/>
            <a:endParaRPr lang="en-US" sz="3672" dirty="0"/>
          </a:p>
        </p:txBody>
      </p:sp>
      <p:graphicFrame>
        <p:nvGraphicFramePr>
          <p:cNvPr id="9" name="Content Placeholder 8"/>
          <p:cNvGraphicFramePr>
            <a:graphicFrameLocks noGrp="1"/>
          </p:cNvGraphicFramePr>
          <p:nvPr>
            <p:ph sz="half" idx="2"/>
            <p:extLst/>
          </p:nvPr>
        </p:nvGraphicFramePr>
        <p:xfrm>
          <a:off x="857387" y="2693377"/>
          <a:ext cx="10723319" cy="3349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6"/>
          <p:cNvSpPr>
            <a:spLocks noGrp="1"/>
          </p:cNvSpPr>
          <p:nvPr>
            <p:ph type="body" sz="quarter" idx="3"/>
          </p:nvPr>
        </p:nvSpPr>
        <p:spPr>
          <a:xfrm>
            <a:off x="4920702" y="2406998"/>
            <a:ext cx="5100174" cy="572758"/>
          </a:xfrm>
          <a:solidFill>
            <a:schemeClr val="bg1"/>
          </a:solidFill>
        </p:spPr>
        <p:txBody>
          <a:bodyPr>
            <a:noAutofit/>
          </a:bodyPr>
          <a:lstStyle/>
          <a:p>
            <a:pPr algn="ctr"/>
            <a:r>
              <a:rPr lang="en-US" sz="3672" u="sng" dirty="0"/>
              <a:t>Symbolic</a:t>
            </a:r>
          </a:p>
        </p:txBody>
      </p:sp>
      <p:sp>
        <p:nvSpPr>
          <p:cNvPr id="12" name="Text Placeholder 6"/>
          <p:cNvSpPr txBox="1">
            <a:spLocks/>
          </p:cNvSpPr>
          <p:nvPr/>
        </p:nvSpPr>
        <p:spPr>
          <a:xfrm>
            <a:off x="528005" y="2508193"/>
            <a:ext cx="3482832" cy="572758"/>
          </a:xfrm>
          <a:prstGeom prst="rect">
            <a:avLst/>
          </a:prstGeom>
          <a:solidFill>
            <a:schemeClr val="bg1"/>
          </a:solidFill>
        </p:spPr>
        <p:txBody>
          <a:bodyPr vert="horz" lIns="93260" tIns="46630" rIns="93260" bIns="4663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defTabSz="932597">
              <a:spcBef>
                <a:spcPts val="1020"/>
              </a:spcBef>
            </a:pPr>
            <a:r>
              <a:rPr lang="en-US" sz="3672" u="sng" dirty="0">
                <a:solidFill>
                  <a:prstClr val="black"/>
                </a:solidFill>
                <a:latin typeface="Calibri" panose="020F0502020204030204"/>
              </a:rPr>
              <a:t>Non-symbolic</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001167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734" y="3188964"/>
            <a:ext cx="10724938" cy="1351952"/>
          </a:xfrm>
        </p:spPr>
        <p:txBody>
          <a:bodyPr>
            <a:normAutofit/>
          </a:bodyPr>
          <a:lstStyle/>
          <a:p>
            <a:pPr algn="ctr"/>
            <a:r>
              <a:rPr lang="en-US" b="1" dirty="0"/>
              <a:t>Deep learning and computer vision</a:t>
            </a:r>
            <a:br>
              <a:rPr lang="en-US" b="1" dirty="0"/>
            </a:br>
            <a:endParaRPr lang="en-US" b="1" dirty="0"/>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14</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22412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75" y="149331"/>
            <a:ext cx="10724938" cy="1351952"/>
          </a:xfrm>
        </p:spPr>
        <p:txBody>
          <a:bodyPr/>
          <a:lstStyle/>
          <a:p>
            <a:pPr algn="ctr"/>
            <a:r>
              <a:rPr lang="en-US" b="1" dirty="0"/>
              <a:t>Vision is hard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949" y="2158661"/>
            <a:ext cx="3146189" cy="3146189"/>
          </a:xfrm>
          <a:prstGeom prst="rect">
            <a:avLst/>
          </a:prstGeom>
        </p:spPr>
      </p:pic>
      <p:sp>
        <p:nvSpPr>
          <p:cNvPr id="8" name="TextBox 7"/>
          <p:cNvSpPr txBox="1"/>
          <p:nvPr/>
        </p:nvSpPr>
        <p:spPr>
          <a:xfrm>
            <a:off x="6094574" y="3731754"/>
            <a:ext cx="4059201" cy="1887084"/>
          </a:xfrm>
          <a:prstGeom prst="rect">
            <a:avLst/>
          </a:prstGeom>
          <a:noFill/>
        </p:spPr>
        <p:txBody>
          <a:bodyPr wrap="square" rtlCol="0">
            <a:spAutoFit/>
          </a:bodyPr>
          <a:lstStyle/>
          <a:p>
            <a:pPr marL="291436" indent="-291436" defTabSz="932597">
              <a:buFont typeface="Arial" panose="020B0604020202020204" pitchFamily="34" charset="0"/>
              <a:buChar char="•"/>
            </a:pPr>
            <a:r>
              <a:rPr lang="en-US" sz="2856" dirty="0">
                <a:solidFill>
                  <a:srgbClr val="C84D5F"/>
                </a:solidFill>
                <a:latin typeface="Calibri" panose="020F0502020204030204"/>
              </a:rPr>
              <a:t>Even harder for 3D objects.</a:t>
            </a:r>
          </a:p>
          <a:p>
            <a:pPr marL="291436" indent="-291436" defTabSz="932597">
              <a:buFont typeface="Arial" panose="020B0604020202020204" pitchFamily="34" charset="0"/>
              <a:buChar char="•"/>
            </a:pPr>
            <a:r>
              <a:rPr lang="en-US" sz="2856" dirty="0">
                <a:solidFill>
                  <a:srgbClr val="C84D5F"/>
                </a:solidFill>
                <a:latin typeface="Calibri" panose="020F0502020204030204"/>
              </a:rPr>
              <a:t>You move a bit, and everything changes.</a:t>
            </a:r>
          </a:p>
        </p:txBody>
      </p:sp>
      <p:sp>
        <p:nvSpPr>
          <p:cNvPr id="11" name="TextBox 10"/>
          <p:cNvSpPr txBox="1"/>
          <p:nvPr/>
        </p:nvSpPr>
        <p:spPr>
          <a:xfrm>
            <a:off x="5702141" y="2049531"/>
            <a:ext cx="4927830" cy="1438856"/>
          </a:xfrm>
          <a:prstGeom prst="rect">
            <a:avLst/>
          </a:prstGeom>
          <a:noFill/>
        </p:spPr>
        <p:txBody>
          <a:bodyPr wrap="none" rtlCol="0">
            <a:spAutoFit/>
          </a:bodyPr>
          <a:lstStyle/>
          <a:p>
            <a:pPr defTabSz="932597"/>
            <a:r>
              <a:rPr lang="en-US" sz="2856" dirty="0">
                <a:solidFill>
                  <a:prstClr val="black"/>
                </a:solidFill>
                <a:latin typeface="Calibri" panose="020F0502020204030204"/>
              </a:rPr>
              <a:t>How a computer sees an image</a:t>
            </a:r>
            <a:br>
              <a:rPr lang="en-US" sz="2856" dirty="0">
                <a:solidFill>
                  <a:prstClr val="black"/>
                </a:solidFill>
                <a:latin typeface="Calibri" panose="020F0502020204030204"/>
              </a:rPr>
            </a:br>
            <a:br>
              <a:rPr lang="en-US" sz="2856" dirty="0">
                <a:solidFill>
                  <a:prstClr val="black"/>
                </a:solidFill>
                <a:latin typeface="Calibri" panose="020F0502020204030204"/>
              </a:rPr>
            </a:br>
            <a:r>
              <a:rPr lang="en-US" sz="2856" dirty="0">
                <a:solidFill>
                  <a:prstClr val="black"/>
                </a:solidFill>
                <a:latin typeface="Calibri" panose="020F0502020204030204"/>
              </a:rPr>
              <a:t> </a:t>
            </a:r>
            <a:r>
              <a:rPr lang="en-US" sz="2856" dirty="0">
                <a:solidFill>
                  <a:prstClr val="black"/>
                </a:solidFill>
                <a:latin typeface="Times New Roman"/>
                <a:cs typeface="Times New Roman"/>
              </a:rPr>
              <a:t>[22, 81, 44, 88, 17, 0, ..., 45]</a:t>
            </a:r>
            <a:endParaRPr lang="en-US" sz="2856" dirty="0">
              <a:solidFill>
                <a:prstClr val="black"/>
              </a:solidFill>
              <a:latin typeface="Calibri" panose="020F0502020204030204"/>
            </a:endParaRPr>
          </a:p>
        </p:txBody>
      </p:sp>
      <p:sp>
        <p:nvSpPr>
          <p:cNvPr id="3" name="TextBox 2"/>
          <p:cNvSpPr txBox="1"/>
          <p:nvPr/>
        </p:nvSpPr>
        <p:spPr>
          <a:xfrm>
            <a:off x="1857005" y="5304849"/>
            <a:ext cx="4016076" cy="1246787"/>
          </a:xfrm>
          <a:prstGeom prst="rect">
            <a:avLst/>
          </a:prstGeom>
          <a:noFill/>
        </p:spPr>
        <p:txBody>
          <a:bodyPr wrap="square" rtlCol="0">
            <a:spAutoFit/>
          </a:bodyPr>
          <a:lstStyle/>
          <a:p>
            <a:pPr algn="ctr" defTabSz="932597"/>
            <a:r>
              <a:rPr lang="en-US" sz="2448" dirty="0">
                <a:solidFill>
                  <a:prstClr val="black"/>
                </a:solidFill>
                <a:latin typeface="Calibri" panose="020F0502020204030204"/>
              </a:rPr>
              <a:t>Example from MNIST handwritten digit dataset [LeCun and Cortes, 1998].</a:t>
            </a:r>
          </a:p>
        </p:txBody>
      </p:sp>
      <p:sp>
        <p:nvSpPr>
          <p:cNvPr id="4" name="TextBox 3"/>
          <p:cNvSpPr txBox="1"/>
          <p:nvPr/>
        </p:nvSpPr>
        <p:spPr>
          <a:xfrm>
            <a:off x="1690596" y="1312940"/>
            <a:ext cx="9116742" cy="542399"/>
          </a:xfrm>
          <a:prstGeom prst="rect">
            <a:avLst/>
          </a:prstGeom>
          <a:noFill/>
        </p:spPr>
        <p:txBody>
          <a:bodyPr wrap="none" rtlCol="0">
            <a:spAutoFit/>
          </a:bodyPr>
          <a:lstStyle/>
          <a:p>
            <a:pPr defTabSz="932597"/>
            <a:r>
              <a:rPr lang="en-US" sz="2856" dirty="0">
                <a:solidFill>
                  <a:prstClr val="black"/>
                </a:solidFill>
                <a:latin typeface="Calibri" panose="020F0502020204030204"/>
              </a:rPr>
              <a:t>Vision is hard because images are big matrices of numbers.</a:t>
            </a:r>
          </a:p>
        </p:txBody>
      </p:sp>
      <p:sp>
        <p:nvSpPr>
          <p:cNvPr id="6" name="Slide Number Placeholder 5"/>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15</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26640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473" y="88346"/>
            <a:ext cx="10724938" cy="1351952"/>
          </a:xfrm>
        </p:spPr>
        <p:txBody>
          <a:bodyPr>
            <a:normAutofit/>
          </a:bodyPr>
          <a:lstStyle/>
          <a:p>
            <a:pPr algn="ctr"/>
            <a:r>
              <a:rPr lang="en-US" b="1" dirty="0"/>
              <a:t>RBM: Unsupervised Model</a:t>
            </a:r>
          </a:p>
        </p:txBody>
      </p:sp>
      <p:sp>
        <p:nvSpPr>
          <p:cNvPr id="65" name="TextBox 64"/>
          <p:cNvSpPr txBox="1"/>
          <p:nvPr/>
        </p:nvSpPr>
        <p:spPr>
          <a:xfrm>
            <a:off x="1771530" y="1713935"/>
            <a:ext cx="4078185" cy="2399401"/>
          </a:xfrm>
          <a:prstGeom prst="rect">
            <a:avLst/>
          </a:prstGeom>
          <a:noFill/>
        </p:spPr>
        <p:txBody>
          <a:bodyPr wrap="square" rtlCol="0">
            <a:spAutoFit/>
          </a:bodyPr>
          <a:lstStyle/>
          <a:p>
            <a:pPr marL="349724" indent="-349724" defTabSz="932597">
              <a:buFont typeface="Wingdings" panose="05000000000000000000" pitchFamily="2" charset="2"/>
              <a:buChar char="q"/>
            </a:pPr>
            <a:r>
              <a:rPr lang="en-US" sz="2448" dirty="0">
                <a:solidFill>
                  <a:prstClr val="black"/>
                </a:solidFill>
                <a:latin typeface="Calibri" panose="020F0502020204030204"/>
              </a:rPr>
              <a:t>Stochastic binary neuron</a:t>
            </a:r>
          </a:p>
          <a:p>
            <a:pPr defTabSz="932597"/>
            <a:endParaRPr lang="en-US" sz="2448" dirty="0">
              <a:solidFill>
                <a:prstClr val="black"/>
              </a:solidFill>
              <a:latin typeface="Calibri" panose="020F0502020204030204"/>
            </a:endParaRPr>
          </a:p>
          <a:p>
            <a:pPr marL="349724" indent="-349724" defTabSz="932597">
              <a:buFont typeface="Wingdings" panose="05000000000000000000" pitchFamily="2" charset="2"/>
              <a:buChar char="q"/>
            </a:pPr>
            <a:r>
              <a:rPr lang="en-US" sz="2448" dirty="0">
                <a:solidFill>
                  <a:prstClr val="black"/>
                </a:solidFill>
                <a:latin typeface="Calibri" panose="020F0502020204030204"/>
              </a:rPr>
              <a:t>Probabilistically outputs 0 (turns off) or 1 (turns on) based on the weight of the inputs from on units. </a:t>
            </a:r>
          </a:p>
        </p:txBody>
      </p:sp>
      <p:grpSp>
        <p:nvGrpSpPr>
          <p:cNvPr id="3" name="Group 2"/>
          <p:cNvGrpSpPr/>
          <p:nvPr/>
        </p:nvGrpSpPr>
        <p:grpSpPr>
          <a:xfrm>
            <a:off x="7685416" y="2027150"/>
            <a:ext cx="1344294" cy="1411880"/>
            <a:chOff x="928297" y="1970601"/>
            <a:chExt cx="1318055" cy="1384322"/>
          </a:xfrm>
        </p:grpSpPr>
        <p:grpSp>
          <p:nvGrpSpPr>
            <p:cNvPr id="55" name="Group 54"/>
            <p:cNvGrpSpPr/>
            <p:nvPr/>
          </p:nvGrpSpPr>
          <p:grpSpPr>
            <a:xfrm>
              <a:off x="1230552" y="2293767"/>
              <a:ext cx="685916" cy="613780"/>
              <a:chOff x="706023" y="3489023"/>
              <a:chExt cx="685916" cy="613780"/>
            </a:xfrm>
          </p:grpSpPr>
          <p:sp>
            <p:nvSpPr>
              <p:cNvPr id="56" name="Oval 5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57" name="TextBox 56"/>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57" name="TextBox 56"/>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3"/>
                    <a:stretch>
                      <a:fillRect l="-27434" t="-111765" r="-75221" b="-170588"/>
                    </a:stretch>
                  </a:blipFill>
                </p:spPr>
                <p:txBody>
                  <a:bodyPr/>
                  <a:lstStyle/>
                  <a:p>
                    <a:r>
                      <a:rPr lang="en-US">
                        <a:noFill/>
                      </a:rPr>
                      <a:t> </a:t>
                    </a:r>
                  </a:p>
                </p:txBody>
              </p:sp>
            </mc:Fallback>
          </mc:AlternateContent>
        </p:grpSp>
        <p:cxnSp>
          <p:nvCxnSpPr>
            <p:cNvPr id="59" name="Straight Connector 58"/>
            <p:cNvCxnSpPr>
              <a:endCxn id="56" idx="3"/>
            </p:cNvCxnSpPr>
            <p:nvPr/>
          </p:nvCxnSpPr>
          <p:spPr>
            <a:xfrm flipV="1">
              <a:off x="928297" y="2817661"/>
              <a:ext cx="402705" cy="47111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6" idx="4"/>
            </p:cNvCxnSpPr>
            <p:nvPr/>
          </p:nvCxnSpPr>
          <p:spPr>
            <a:xfrm flipV="1">
              <a:off x="1573510" y="2907547"/>
              <a:ext cx="0" cy="44737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56" idx="5"/>
            </p:cNvCxnSpPr>
            <p:nvPr/>
          </p:nvCxnSpPr>
          <p:spPr>
            <a:xfrm flipH="1" flipV="1">
              <a:off x="1816018" y="2817661"/>
              <a:ext cx="430334" cy="47111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56" idx="0"/>
            </p:cNvCxnSpPr>
            <p:nvPr/>
          </p:nvCxnSpPr>
          <p:spPr>
            <a:xfrm flipH="1" flipV="1">
              <a:off x="1570299" y="1970601"/>
              <a:ext cx="3211" cy="32316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2105150" y="4192052"/>
            <a:ext cx="8307326" cy="2687538"/>
            <a:chOff x="539194" y="4110228"/>
            <a:chExt cx="8145177" cy="2635080"/>
          </a:xfrm>
        </p:grpSpPr>
        <p:sp>
          <p:nvSpPr>
            <p:cNvPr id="33" name="TextBox 32"/>
            <p:cNvSpPr txBox="1"/>
            <p:nvPr/>
          </p:nvSpPr>
          <p:spPr>
            <a:xfrm>
              <a:off x="4042094" y="4110228"/>
              <a:ext cx="4642277" cy="2635080"/>
            </a:xfrm>
            <a:prstGeom prst="rect">
              <a:avLst/>
            </a:prstGeom>
            <a:noFill/>
          </p:spPr>
          <p:txBody>
            <a:bodyPr wrap="square" rtlCol="0">
              <a:spAutoFit/>
            </a:bodyPr>
            <a:lstStyle/>
            <a:p>
              <a:pPr marL="349724" indent="-349724" defTabSz="932597">
                <a:buFont typeface="Wingdings" panose="05000000000000000000" pitchFamily="2" charset="2"/>
                <a:buChar char="q"/>
              </a:pPr>
              <a:r>
                <a:rPr lang="en-US" sz="2448" dirty="0">
                  <a:solidFill>
                    <a:prstClr val="black"/>
                  </a:solidFill>
                  <a:latin typeface="Calibri" panose="020F0502020204030204"/>
                </a:rPr>
                <a:t>Limit connections to be from one layer to the next.</a:t>
              </a:r>
            </a:p>
            <a:p>
              <a:pPr marL="349724" indent="-349724" defTabSz="932597">
                <a:buFont typeface="Wingdings" panose="05000000000000000000" pitchFamily="2" charset="2"/>
                <a:buChar char="q"/>
              </a:pPr>
              <a:r>
                <a:rPr lang="en-US" sz="2448" dirty="0">
                  <a:solidFill>
                    <a:prstClr val="black"/>
                  </a:solidFill>
                  <a:latin typeface="Calibri" panose="020F0502020204030204"/>
                </a:rPr>
                <a:t>Fast because decisions are made locally.</a:t>
              </a:r>
            </a:p>
            <a:p>
              <a:pPr marL="349724" indent="-349724" defTabSz="932597">
                <a:buFont typeface="Wingdings" panose="05000000000000000000" pitchFamily="2" charset="2"/>
                <a:buChar char="q"/>
              </a:pPr>
              <a:r>
                <a:rPr lang="en-US" sz="2448" dirty="0">
                  <a:solidFill>
                    <a:prstClr val="black"/>
                  </a:solidFill>
                  <a:latin typeface="Calibri" panose="020F0502020204030204"/>
                </a:rPr>
                <a:t>Trained in an unsupervised way to reproduce the data.</a:t>
              </a:r>
            </a:p>
            <a:p>
              <a:pPr marL="291436" indent="-291436" defTabSz="932597">
                <a:buFont typeface="Wingdings" panose="05000000000000000000" pitchFamily="2" charset="2"/>
                <a:buChar char="q"/>
              </a:pPr>
              <a:endParaRPr lang="en-US" sz="1836" dirty="0">
                <a:solidFill>
                  <a:prstClr val="black"/>
                </a:solidFill>
                <a:latin typeface="Calibri" panose="020F0502020204030204"/>
              </a:endParaRPr>
            </a:p>
          </p:txBody>
        </p:sp>
        <p:grpSp>
          <p:nvGrpSpPr>
            <p:cNvPr id="5" name="Group 4"/>
            <p:cNvGrpSpPr/>
            <p:nvPr/>
          </p:nvGrpSpPr>
          <p:grpSpPr>
            <a:xfrm>
              <a:off x="539194" y="4571874"/>
              <a:ext cx="3132147" cy="1669222"/>
              <a:chOff x="539194" y="4571874"/>
              <a:chExt cx="3132147" cy="1669222"/>
            </a:xfrm>
          </p:grpSpPr>
          <p:grpSp>
            <p:nvGrpSpPr>
              <p:cNvPr id="72" name="Group 71"/>
              <p:cNvGrpSpPr/>
              <p:nvPr/>
            </p:nvGrpSpPr>
            <p:grpSpPr>
              <a:xfrm>
                <a:off x="547285" y="5627316"/>
                <a:ext cx="3124056" cy="613780"/>
                <a:chOff x="899759" y="2422804"/>
                <a:chExt cx="3124056" cy="613780"/>
              </a:xfrm>
            </p:grpSpPr>
            <p:grpSp>
              <p:nvGrpSpPr>
                <p:cNvPr id="73" name="Group 72"/>
                <p:cNvGrpSpPr/>
                <p:nvPr/>
              </p:nvGrpSpPr>
              <p:grpSpPr>
                <a:xfrm>
                  <a:off x="899759" y="2422804"/>
                  <a:ext cx="685916" cy="613780"/>
                  <a:chOff x="706023" y="3489023"/>
                  <a:chExt cx="685916" cy="613780"/>
                </a:xfrm>
              </p:grpSpPr>
              <p:sp>
                <p:nvSpPr>
                  <p:cNvPr id="80" name="Oval 79"/>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81" name="TextBox 80"/>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81" name="TextBox 80"/>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4"/>
                        <a:stretch>
                          <a:fillRect l="-26549" t="-111765" r="-76106" b="-170588"/>
                        </a:stretch>
                      </a:blipFill>
                    </p:spPr>
                    <p:txBody>
                      <a:bodyPr/>
                      <a:lstStyle/>
                      <a:p>
                        <a:r>
                          <a:rPr lang="en-US">
                            <a:noFill/>
                          </a:rPr>
                          <a:t> </a:t>
                        </a:r>
                      </a:p>
                    </p:txBody>
                  </p:sp>
                </mc:Fallback>
              </mc:AlternateContent>
            </p:grpSp>
            <p:grpSp>
              <p:nvGrpSpPr>
                <p:cNvPr id="74" name="Group 73"/>
                <p:cNvGrpSpPr/>
                <p:nvPr/>
              </p:nvGrpSpPr>
              <p:grpSpPr>
                <a:xfrm>
                  <a:off x="2118829" y="2422804"/>
                  <a:ext cx="685916" cy="613780"/>
                  <a:chOff x="706023" y="3489023"/>
                  <a:chExt cx="685916" cy="613780"/>
                </a:xfrm>
              </p:grpSpPr>
              <p:sp>
                <p:nvSpPr>
                  <p:cNvPr id="78" name="Oval 77"/>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79" name="TextBox 78"/>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79" name="TextBox 78"/>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5"/>
                        <a:stretch>
                          <a:fillRect l="-26549" t="-111765" r="-75221" b="-170588"/>
                        </a:stretch>
                      </a:blipFill>
                    </p:spPr>
                    <p:txBody>
                      <a:bodyPr/>
                      <a:lstStyle/>
                      <a:p>
                        <a:r>
                          <a:rPr lang="en-US">
                            <a:noFill/>
                          </a:rPr>
                          <a:t> </a:t>
                        </a:r>
                      </a:p>
                    </p:txBody>
                  </p:sp>
                </mc:Fallback>
              </mc:AlternateContent>
            </p:grpSp>
            <p:grpSp>
              <p:nvGrpSpPr>
                <p:cNvPr id="75" name="Group 74"/>
                <p:cNvGrpSpPr/>
                <p:nvPr/>
              </p:nvGrpSpPr>
              <p:grpSpPr>
                <a:xfrm>
                  <a:off x="3337899" y="2422804"/>
                  <a:ext cx="685916" cy="613780"/>
                  <a:chOff x="706023" y="3489023"/>
                  <a:chExt cx="685916" cy="613780"/>
                </a:xfrm>
              </p:grpSpPr>
              <p:sp>
                <p:nvSpPr>
                  <p:cNvPr id="76" name="Oval 7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77" name="TextBox 76"/>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77" name="TextBox 76"/>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6"/>
                        <a:stretch>
                          <a:fillRect l="-27434" t="-111765" r="-75221" b="-170588"/>
                        </a:stretch>
                      </a:blipFill>
                    </p:spPr>
                    <p:txBody>
                      <a:bodyPr/>
                      <a:lstStyle/>
                      <a:p>
                        <a:r>
                          <a:rPr lang="en-US">
                            <a:noFill/>
                          </a:rPr>
                          <a:t> </a:t>
                        </a:r>
                      </a:p>
                    </p:txBody>
                  </p:sp>
                </mc:Fallback>
              </mc:AlternateContent>
            </p:grpSp>
          </p:grpSp>
          <p:grpSp>
            <p:nvGrpSpPr>
              <p:cNvPr id="82" name="Group 81"/>
              <p:cNvGrpSpPr/>
              <p:nvPr/>
            </p:nvGrpSpPr>
            <p:grpSpPr>
              <a:xfrm>
                <a:off x="539194" y="4571874"/>
                <a:ext cx="3124056" cy="613780"/>
                <a:chOff x="899759" y="2422804"/>
                <a:chExt cx="3124056" cy="613780"/>
              </a:xfrm>
            </p:grpSpPr>
            <p:grpSp>
              <p:nvGrpSpPr>
                <p:cNvPr id="83" name="Group 82"/>
                <p:cNvGrpSpPr/>
                <p:nvPr/>
              </p:nvGrpSpPr>
              <p:grpSpPr>
                <a:xfrm>
                  <a:off x="899759" y="2422804"/>
                  <a:ext cx="685916" cy="613780"/>
                  <a:chOff x="706023" y="3489023"/>
                  <a:chExt cx="685916" cy="613780"/>
                </a:xfrm>
              </p:grpSpPr>
              <p:sp>
                <p:nvSpPr>
                  <p:cNvPr id="90" name="Oval 89"/>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91" name="TextBox 90"/>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91" name="TextBox 90"/>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7"/>
                        <a:stretch>
                          <a:fillRect l="-27434" t="-111765" r="-75221" b="-170588"/>
                        </a:stretch>
                      </a:blipFill>
                    </p:spPr>
                    <p:txBody>
                      <a:bodyPr/>
                      <a:lstStyle/>
                      <a:p>
                        <a:r>
                          <a:rPr lang="en-US">
                            <a:noFill/>
                          </a:rPr>
                          <a:t> </a:t>
                        </a:r>
                      </a:p>
                    </p:txBody>
                  </p:sp>
                </mc:Fallback>
              </mc:AlternateContent>
            </p:grpSp>
            <p:grpSp>
              <p:nvGrpSpPr>
                <p:cNvPr id="84" name="Group 83"/>
                <p:cNvGrpSpPr/>
                <p:nvPr/>
              </p:nvGrpSpPr>
              <p:grpSpPr>
                <a:xfrm>
                  <a:off x="2118829" y="2422804"/>
                  <a:ext cx="685916" cy="613780"/>
                  <a:chOff x="706023" y="3489023"/>
                  <a:chExt cx="685916" cy="613780"/>
                </a:xfrm>
              </p:grpSpPr>
              <p:sp>
                <p:nvSpPr>
                  <p:cNvPr id="88" name="Oval 87"/>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89" name="TextBox 88"/>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89" name="TextBox 88"/>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8"/>
                        <a:stretch>
                          <a:fillRect l="-27434" t="-111765" r="-75221" b="-170588"/>
                        </a:stretch>
                      </a:blipFill>
                    </p:spPr>
                    <p:txBody>
                      <a:bodyPr/>
                      <a:lstStyle/>
                      <a:p>
                        <a:r>
                          <a:rPr lang="en-US">
                            <a:noFill/>
                          </a:rPr>
                          <a:t> </a:t>
                        </a:r>
                      </a:p>
                    </p:txBody>
                  </p:sp>
                </mc:Fallback>
              </mc:AlternateContent>
            </p:grpSp>
            <p:grpSp>
              <p:nvGrpSpPr>
                <p:cNvPr id="85" name="Group 84"/>
                <p:cNvGrpSpPr/>
                <p:nvPr/>
              </p:nvGrpSpPr>
              <p:grpSpPr>
                <a:xfrm>
                  <a:off x="3337899" y="2422804"/>
                  <a:ext cx="685916" cy="613780"/>
                  <a:chOff x="706023" y="3489023"/>
                  <a:chExt cx="685916" cy="613780"/>
                </a:xfrm>
              </p:grpSpPr>
              <p:sp>
                <p:nvSpPr>
                  <p:cNvPr id="86" name="Oval 85"/>
                  <p:cNvSpPr/>
                  <p:nvPr/>
                </p:nvSpPr>
                <p:spPr>
                  <a:xfrm>
                    <a:off x="706023" y="3489023"/>
                    <a:ext cx="685916" cy="613780"/>
                  </a:xfrm>
                  <a:prstGeom prst="ellipse">
                    <a:avLst/>
                  </a:prstGeom>
                  <a:noFill/>
                  <a:ln w="28575">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endParaRPr lang="en-US" sz="1836" dirty="0">
                      <a:solidFill>
                        <a:prstClr val="white"/>
                      </a:solidFill>
                      <a:latin typeface="Calibri" panose="020F0502020204030204"/>
                    </a:endParaRPr>
                  </a:p>
                </p:txBody>
              </p:sp>
              <mc:AlternateContent xmlns:mc="http://schemas.openxmlformats.org/markup-compatibility/2006">
                <mc:Choice xmlns:a14="http://schemas.microsoft.com/office/drawing/2010/main" Requires="a14">
                  <p:sp>
                    <p:nvSpPr>
                      <p:cNvPr id="87" name="TextBox 86"/>
                      <p:cNvSpPr txBox="1"/>
                      <p:nvPr/>
                    </p:nvSpPr>
                    <p:spPr>
                      <a:xfrm>
                        <a:off x="714114" y="3595858"/>
                        <a:ext cx="677365" cy="406265"/>
                      </a:xfrm>
                      <a:prstGeom prst="rect">
                        <a:avLst/>
                      </a:prstGeom>
                      <a:noFill/>
                    </p:spPr>
                    <p:txBody>
                      <a:bodyPr wrap="none" rtlCol="0">
                        <a:spAutoFit/>
                      </a:bodyPr>
                      <a:lstStyle/>
                      <a:p>
                        <a:pPr defTabSz="932597"/>
                        <a14:m>
                          <m:oMathPara xmlns:m="http://schemas.openxmlformats.org/officeDocument/2006/math">
                            <m:oMathParaPr>
                              <m:jc m:val="centerGroup"/>
                            </m:oMathParaPr>
                            <m:oMath xmlns:m="http://schemas.openxmlformats.org/officeDocument/2006/math">
                              <m:f>
                                <m:fPr>
                                  <m:type m:val="lin"/>
                                  <m:ctrlPr>
                                    <a:rPr lang="en-US" sz="2040" i="1">
                                      <a:solidFill>
                                        <a:prstClr val="black"/>
                                      </a:solidFill>
                                      <a:latin typeface="Cambria Math" panose="02040503050406030204" pitchFamily="18" charset="0"/>
                                    </a:rPr>
                                  </m:ctrlPr>
                                </m:fPr>
                                <m:num>
                                  <m:r>
                                    <a:rPr lang="en-US" sz="2040" i="1">
                                      <a:solidFill>
                                        <a:prstClr val="black"/>
                                      </a:solidFill>
                                      <a:latin typeface="Cambria Math" panose="02040503050406030204" pitchFamily="18" charset="0"/>
                                    </a:rPr>
                                    <m:t>0</m:t>
                                  </m:r>
                                </m:num>
                                <m:den>
                                  <m:r>
                                    <a:rPr lang="en-US" sz="2040" i="1">
                                      <a:solidFill>
                                        <a:prstClr val="black"/>
                                      </a:solidFill>
                                      <a:latin typeface="Cambria Math" panose="02040503050406030204" pitchFamily="18" charset="0"/>
                                    </a:rPr>
                                    <m:t>1</m:t>
                                  </m:r>
                                </m:den>
                              </m:f>
                            </m:oMath>
                          </m:oMathPara>
                        </a14:m>
                        <a:endParaRPr lang="en-US" sz="2040" dirty="0">
                          <a:solidFill>
                            <a:prstClr val="black"/>
                          </a:solidFill>
                          <a:latin typeface="Calibri" panose="020F0502020204030204"/>
                        </a:endParaRPr>
                      </a:p>
                    </p:txBody>
                  </p:sp>
                </mc:Choice>
                <mc:Fallback>
                  <p:sp>
                    <p:nvSpPr>
                      <p:cNvPr id="87" name="TextBox 86"/>
                      <p:cNvSpPr txBox="1">
                        <a:spLocks noRot="1" noChangeAspect="1" noMove="1" noResize="1" noEditPoints="1" noAdjustHandles="1" noChangeArrowheads="1" noChangeShapeType="1" noTextEdit="1"/>
                      </p:cNvSpPr>
                      <p:nvPr/>
                    </p:nvSpPr>
                    <p:spPr>
                      <a:xfrm>
                        <a:off x="714114" y="3595858"/>
                        <a:ext cx="677365" cy="406265"/>
                      </a:xfrm>
                      <a:prstGeom prst="rect">
                        <a:avLst/>
                      </a:prstGeom>
                      <a:blipFill>
                        <a:blip r:embed="rId9"/>
                        <a:stretch>
                          <a:fillRect l="-27434" t="-111765" r="-75221" b="-170588"/>
                        </a:stretch>
                      </a:blipFill>
                    </p:spPr>
                    <p:txBody>
                      <a:bodyPr/>
                      <a:lstStyle/>
                      <a:p>
                        <a:r>
                          <a:rPr lang="en-US">
                            <a:noFill/>
                          </a:rPr>
                          <a:t> </a:t>
                        </a:r>
                      </a:p>
                    </p:txBody>
                  </p:sp>
                </mc:Fallback>
              </mc:AlternateContent>
            </p:grpSp>
          </p:grpSp>
          <p:cxnSp>
            <p:nvCxnSpPr>
              <p:cNvPr id="92" name="Straight Connector 91"/>
              <p:cNvCxnSpPr>
                <a:stCxn id="80" idx="0"/>
                <a:endCxn id="90" idx="4"/>
              </p:cNvCxnSpPr>
              <p:nvPr/>
            </p:nvCxnSpPr>
            <p:spPr>
              <a:xfrm flipH="1" flipV="1">
                <a:off x="88215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8" idx="0"/>
                <a:endCxn id="88" idx="4"/>
              </p:cNvCxnSpPr>
              <p:nvPr/>
            </p:nvCxnSpPr>
            <p:spPr>
              <a:xfrm flipH="1" flipV="1">
                <a:off x="210122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76" idx="0"/>
                <a:endCxn id="86" idx="4"/>
              </p:cNvCxnSpPr>
              <p:nvPr/>
            </p:nvCxnSpPr>
            <p:spPr>
              <a:xfrm flipH="1" flipV="1">
                <a:off x="3320292" y="5185654"/>
                <a:ext cx="8091" cy="44166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8" idx="7"/>
              </p:cNvCxnSpPr>
              <p:nvPr/>
            </p:nvCxnSpPr>
            <p:spPr>
              <a:xfrm flipV="1">
                <a:off x="2351821" y="5071629"/>
                <a:ext cx="735920" cy="645573"/>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188476" y="5071629"/>
                <a:ext cx="651147" cy="66252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0" idx="7"/>
              </p:cNvCxnSpPr>
              <p:nvPr/>
            </p:nvCxnSpPr>
            <p:spPr>
              <a:xfrm flipV="1">
                <a:off x="1132751" y="5071629"/>
                <a:ext cx="706872" cy="645573"/>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6" idx="1"/>
                <a:endCxn id="88" idx="5"/>
              </p:cNvCxnSpPr>
              <p:nvPr/>
            </p:nvCxnSpPr>
            <p:spPr>
              <a:xfrm flipH="1" flipV="1">
                <a:off x="2343730" y="5095768"/>
                <a:ext cx="742145" cy="621434"/>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81" idx="3"/>
              </p:cNvCxnSpPr>
              <p:nvPr/>
            </p:nvCxnSpPr>
            <p:spPr>
              <a:xfrm flipV="1">
                <a:off x="1232741" y="5000362"/>
                <a:ext cx="1760775" cy="93692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77" idx="1"/>
              </p:cNvCxnSpPr>
              <p:nvPr/>
            </p:nvCxnSpPr>
            <p:spPr>
              <a:xfrm flipH="1" flipV="1">
                <a:off x="1233202" y="5000362"/>
                <a:ext cx="1760314" cy="936922"/>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grpSp>
      </p:grpSp>
      <p:sp>
        <p:nvSpPr>
          <p:cNvPr id="7" name="Slide Number Placeholder 6"/>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16</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94326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54" y="95633"/>
            <a:ext cx="11885514" cy="914688"/>
          </a:xfrm>
        </p:spPr>
        <p:txBody>
          <a:bodyPr>
            <a:noAutofit/>
          </a:bodyPr>
          <a:lstStyle/>
          <a:p>
            <a:pPr algn="ctr"/>
            <a:r>
              <a:rPr lang="en-US" sz="6119" b="1" dirty="0"/>
              <a:t>Stack up the layers to make a DBN</a:t>
            </a:r>
          </a:p>
        </p:txBody>
      </p:sp>
      <p:sp>
        <p:nvSpPr>
          <p:cNvPr id="7" name="Rectangle 3"/>
          <p:cNvSpPr>
            <a:spLocks noChangeArrowheads="1"/>
          </p:cNvSpPr>
          <p:nvPr/>
        </p:nvSpPr>
        <p:spPr bwMode="auto">
          <a:xfrm>
            <a:off x="882" y="114030"/>
            <a:ext cx="221040" cy="23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altLang="en-US" sz="918" dirty="0">
                <a:solidFill>
                  <a:prstClr val="black"/>
                </a:solidFill>
                <a:latin typeface="Arial" panose="020B0604020202020204" pitchFamily="34" charset="0"/>
                <a:ea typeface="Times New Roman" panose="02020603050405020304" pitchFamily="18" charset="0"/>
              </a:rPr>
              <a:t> </a:t>
            </a:r>
            <a:endParaRPr lang="en-US" altLang="en-US" sz="1836" dirty="0">
              <a:solidFill>
                <a:prstClr val="black"/>
              </a:solidFill>
              <a:latin typeface="Arial" panose="020B0604020202020204" pitchFamily="34" charset="0"/>
            </a:endParaRPr>
          </a:p>
        </p:txBody>
      </p:sp>
      <p:sp>
        <p:nvSpPr>
          <p:cNvPr id="8" name="Rectangle 4"/>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a:endParaRPr lang="en-US" sz="1836" dirty="0">
              <a:solidFill>
                <a:prstClr val="black"/>
              </a:solidFill>
              <a:latin typeface="Calibri" panose="020F0502020204030204"/>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705" y="1428335"/>
            <a:ext cx="4780259" cy="3957567"/>
          </a:xfrm>
          <a:prstGeom prst="rect">
            <a:avLst/>
          </a:prstGeom>
          <a:ln w="12700">
            <a:solidFill>
              <a:schemeClr val="tx1">
                <a:alpha val="99000"/>
              </a:schemeClr>
            </a:solidFill>
          </a:ln>
        </p:spPr>
      </p:pic>
      <p:sp>
        <p:nvSpPr>
          <p:cNvPr id="13" name="TextBox 12"/>
          <p:cNvSpPr txBox="1"/>
          <p:nvPr/>
        </p:nvSpPr>
        <p:spPr>
          <a:xfrm>
            <a:off x="882" y="6617840"/>
            <a:ext cx="8192073" cy="382308"/>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a:t>
            </a:r>
            <a:r>
              <a:rPr lang="fr-FR" sz="1836" dirty="0">
                <a:solidFill>
                  <a:prstClr val="white">
                    <a:lumMod val="50000"/>
                  </a:prstClr>
                </a:solidFill>
                <a:latin typeface="Calibri" panose="020F0502020204030204"/>
              </a:rPr>
              <a:t>Huang et al., Communications ACM 01/2014</a:t>
            </a:r>
            <a:endParaRPr lang="en-US" sz="1836" dirty="0">
              <a:solidFill>
                <a:prstClr val="white">
                  <a:lumMod val="50000"/>
                </a:prstClr>
              </a:solidFill>
              <a:latin typeface="Calibri" panose="020F0502020204030204"/>
            </a:endParaRPr>
          </a:p>
        </p:txBody>
      </p:sp>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17</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2805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7344"/>
            <a:ext cx="10724938" cy="1351952"/>
          </a:xfrm>
        </p:spPr>
        <p:txBody>
          <a:bodyPr/>
          <a:lstStyle/>
          <a:p>
            <a:pPr algn="ctr"/>
            <a:r>
              <a:rPr lang="en-US" b="1" dirty="0"/>
              <a:t>Computer vision, scaling up</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295" y="1118891"/>
            <a:ext cx="4858999" cy="4838009"/>
          </a:xfrm>
          <a:prstGeom prst="rect">
            <a:avLst/>
          </a:prstGeom>
        </p:spPr>
      </p:pic>
      <p:sp>
        <p:nvSpPr>
          <p:cNvPr id="5" name="TextBox 4"/>
          <p:cNvSpPr txBox="1"/>
          <p:nvPr/>
        </p:nvSpPr>
        <p:spPr>
          <a:xfrm>
            <a:off x="6590233" y="1201722"/>
            <a:ext cx="4232209" cy="1054716"/>
          </a:xfrm>
          <a:prstGeom prst="rect">
            <a:avLst/>
          </a:prstGeom>
          <a:noFill/>
        </p:spPr>
        <p:txBody>
          <a:bodyPr wrap="square" rtlCol="0">
            <a:spAutoFit/>
          </a:bodyPr>
          <a:lstStyle/>
          <a:p>
            <a:pPr defTabSz="932597"/>
            <a:r>
              <a:rPr lang="en-US" sz="2040" dirty="0">
                <a:solidFill>
                  <a:prstClr val="black"/>
                </a:solidFill>
                <a:latin typeface="Calibri" panose="020F0502020204030204"/>
              </a:rPr>
              <a:t>Unsupervised learning was scaled up by Honglak Lee et al. [2009] to learn high-level visual features.</a:t>
            </a:r>
          </a:p>
        </p:txBody>
      </p:sp>
      <p:sp>
        <p:nvSpPr>
          <p:cNvPr id="10" name="TextBox 9"/>
          <p:cNvSpPr txBox="1"/>
          <p:nvPr/>
        </p:nvSpPr>
        <p:spPr>
          <a:xfrm>
            <a:off x="2689469" y="5886660"/>
            <a:ext cx="1810505" cy="382308"/>
          </a:xfrm>
          <a:prstGeom prst="rect">
            <a:avLst/>
          </a:prstGeom>
          <a:noFill/>
        </p:spPr>
        <p:txBody>
          <a:bodyPr wrap="none" rtlCol="0">
            <a:spAutoFit/>
          </a:bodyPr>
          <a:lstStyle/>
          <a:p>
            <a:pPr defTabSz="932597"/>
            <a:r>
              <a:rPr lang="en-US" sz="1836" dirty="0">
                <a:solidFill>
                  <a:prstClr val="black"/>
                </a:solidFill>
                <a:latin typeface="Calibri" panose="020F0502020204030204"/>
              </a:rPr>
              <a:t>[Lee et al., 2009]</a:t>
            </a:r>
          </a:p>
        </p:txBody>
      </p:sp>
      <p:sp>
        <p:nvSpPr>
          <p:cNvPr id="3" name="TextBox 2"/>
          <p:cNvSpPr txBox="1"/>
          <p:nvPr/>
        </p:nvSpPr>
        <p:spPr>
          <a:xfrm>
            <a:off x="6590233" y="2480265"/>
            <a:ext cx="4107397" cy="4224488"/>
          </a:xfrm>
          <a:prstGeom prst="rect">
            <a:avLst/>
          </a:prstGeom>
          <a:noFill/>
        </p:spPr>
        <p:txBody>
          <a:bodyPr wrap="square" rtlCol="0">
            <a:spAutoFit/>
          </a:bodyPr>
          <a:lstStyle/>
          <a:p>
            <a:pPr defTabSz="932597"/>
            <a:r>
              <a:rPr lang="en-US" sz="2040" dirty="0">
                <a:solidFill>
                  <a:prstClr val="black"/>
                </a:solidFill>
                <a:latin typeface="Calibri" panose="020F0502020204030204"/>
              </a:rPr>
              <a:t>Further scaled up by Quoc Le et al. [2012]. </a:t>
            </a:r>
          </a:p>
          <a:p>
            <a:pPr marL="291436" indent="-291436" defTabSz="932597">
              <a:buFont typeface="Arial" panose="020B0604020202020204" pitchFamily="34" charset="0"/>
              <a:buChar char="•"/>
            </a:pPr>
            <a:r>
              <a:rPr lang="en-US" sz="2040" dirty="0">
                <a:solidFill>
                  <a:prstClr val="black"/>
                </a:solidFill>
                <a:latin typeface="Calibri" panose="020F0502020204030204"/>
              </a:rPr>
              <a:t>Used 1,000 machines (16,000 cores) running for 3 days to train 1 billion weights by watching YouTube videos.</a:t>
            </a:r>
          </a:p>
          <a:p>
            <a:pPr marL="291436" indent="-291436" defTabSz="932597">
              <a:buFont typeface="Arial" panose="020B0604020202020204" pitchFamily="34" charset="0"/>
              <a:buChar char="•"/>
            </a:pPr>
            <a:r>
              <a:rPr lang="en-US" sz="2040" dirty="0">
                <a:solidFill>
                  <a:prstClr val="black"/>
                </a:solidFill>
                <a:latin typeface="Calibri" panose="020F0502020204030204"/>
              </a:rPr>
              <a:t>The network learned to identify cats.</a:t>
            </a:r>
          </a:p>
          <a:p>
            <a:pPr marL="291436" indent="-291436" defTabSz="932597">
              <a:buFont typeface="Arial" panose="020B0604020202020204" pitchFamily="34" charset="0"/>
              <a:buChar char="•"/>
            </a:pPr>
            <a:r>
              <a:rPr lang="en-US" sz="2040" dirty="0">
                <a:solidFill>
                  <a:prstClr val="black"/>
                </a:solidFill>
                <a:latin typeface="Calibri" panose="020F0502020204030204"/>
              </a:rPr>
              <a:t>The network wasn’t told to look for cats, it naturally learned that cats were integral to online viewing.</a:t>
            </a:r>
          </a:p>
          <a:p>
            <a:pPr defTabSz="932597"/>
            <a:endParaRPr lang="en-US" sz="1836" dirty="0">
              <a:solidFill>
                <a:prstClr val="black"/>
              </a:solidFill>
              <a:latin typeface="Calibri" panose="020F0502020204030204"/>
            </a:endParaRP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18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0930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p:nvPr/>
        </p:nvSpPr>
        <p:spPr>
          <a:xfrm>
            <a:off x="247373" y="-151672"/>
            <a:ext cx="11809413" cy="1104464"/>
          </a:xfrm>
          <a:prstGeom prst="rect">
            <a:avLst/>
          </a:prstGeom>
          <a:noFill/>
          <a:ln>
            <a:noFill/>
          </a:ln>
        </p:spPr>
        <p:txBody>
          <a:bodyPr lIns="124327" tIns="124327" rIns="124327" bIns="124327" anchor="t" anchorCtr="0">
            <a:noAutofit/>
          </a:bodyPr>
          <a:lstStyle/>
          <a:p>
            <a:pPr algn="ctr" defTabSz="932597"/>
            <a:r>
              <a:rPr lang="en-US" sz="4896" dirty="0">
                <a:solidFill>
                  <a:prstClr val="black"/>
                </a:solidFill>
                <a:latin typeface="Calibri" panose="020F0502020204030204"/>
              </a:rPr>
              <a:t>Supervised: </a:t>
            </a:r>
            <a:r>
              <a:rPr lang="en-US" sz="4896" dirty="0" err="1">
                <a:solidFill>
                  <a:prstClr val="black"/>
                </a:solidFill>
                <a:latin typeface="Calibri" panose="020F0502020204030204"/>
              </a:rPr>
              <a:t>ConvNets</a:t>
            </a:r>
            <a:r>
              <a:rPr lang="en-US" sz="4896" dirty="0">
                <a:solidFill>
                  <a:prstClr val="black"/>
                </a:solidFill>
                <a:latin typeface="Calibri" panose="020F0502020204030204"/>
              </a:rPr>
              <a:t> are everywhere</a:t>
            </a:r>
          </a:p>
        </p:txBody>
      </p:sp>
      <p:pic>
        <p:nvPicPr>
          <p:cNvPr id="257" name="Shape 257"/>
          <p:cNvPicPr preferRelativeResize="0"/>
          <p:nvPr/>
        </p:nvPicPr>
        <p:blipFill>
          <a:blip r:embed="rId3">
            <a:alphaModFix/>
          </a:blip>
          <a:stretch>
            <a:fillRect/>
          </a:stretch>
        </p:blipFill>
        <p:spPr>
          <a:xfrm>
            <a:off x="374412" y="916944"/>
            <a:ext cx="2966503" cy="2645367"/>
          </a:xfrm>
          <a:prstGeom prst="rect">
            <a:avLst/>
          </a:prstGeom>
          <a:noFill/>
          <a:ln w="9525" cap="flat" cmpd="sng">
            <a:solidFill>
              <a:schemeClr val="dk2"/>
            </a:solidFill>
            <a:prstDash val="solid"/>
            <a:round/>
            <a:headEnd type="none" w="med" len="med"/>
            <a:tailEnd type="none" w="med" len="med"/>
          </a:ln>
        </p:spPr>
      </p:pic>
      <p:sp>
        <p:nvSpPr>
          <p:cNvPr id="258" name="Shape 258"/>
          <p:cNvSpPr txBox="1"/>
          <p:nvPr/>
        </p:nvSpPr>
        <p:spPr>
          <a:xfrm>
            <a:off x="247373" y="3479534"/>
            <a:ext cx="4009868" cy="422650"/>
          </a:xfrm>
          <a:prstGeom prst="rect">
            <a:avLst/>
          </a:prstGeom>
          <a:noFill/>
          <a:ln>
            <a:noFill/>
          </a:ln>
        </p:spPr>
        <p:txBody>
          <a:bodyPr lIns="124327" tIns="124327" rIns="124327" bIns="124327" anchor="t" anchorCtr="0">
            <a:noAutofit/>
          </a:bodyPr>
          <a:lstStyle/>
          <a:p>
            <a:pPr defTabSz="932597"/>
            <a:r>
              <a:rPr lang="en" sz="2448" dirty="0">
                <a:solidFill>
                  <a:prstClr val="black"/>
                </a:solidFill>
                <a:latin typeface="Calibri" panose="020F0502020204030204"/>
              </a:rPr>
              <a:t>e.g. Google Photos search</a:t>
            </a:r>
          </a:p>
        </p:txBody>
      </p:sp>
      <p:pic>
        <p:nvPicPr>
          <p:cNvPr id="259" name="Shape 259"/>
          <p:cNvPicPr preferRelativeResize="0"/>
          <p:nvPr/>
        </p:nvPicPr>
        <p:blipFill>
          <a:blip r:embed="rId4">
            <a:alphaModFix/>
          </a:blip>
          <a:stretch>
            <a:fillRect/>
          </a:stretch>
        </p:blipFill>
        <p:spPr>
          <a:xfrm>
            <a:off x="3466527" y="1081340"/>
            <a:ext cx="7709513" cy="1723031"/>
          </a:xfrm>
          <a:prstGeom prst="rect">
            <a:avLst/>
          </a:prstGeom>
          <a:noFill/>
          <a:ln w="9525" cap="flat" cmpd="sng">
            <a:solidFill>
              <a:srgbClr val="000000"/>
            </a:solidFill>
            <a:prstDash val="solid"/>
            <a:round/>
            <a:headEnd type="none" w="med" len="med"/>
            <a:tailEnd type="none" w="med" len="med"/>
          </a:ln>
        </p:spPr>
      </p:pic>
      <p:sp>
        <p:nvSpPr>
          <p:cNvPr id="260" name="Shape 260"/>
          <p:cNvSpPr txBox="1"/>
          <p:nvPr/>
        </p:nvSpPr>
        <p:spPr>
          <a:xfrm>
            <a:off x="3392617" y="2700748"/>
            <a:ext cx="7540787" cy="422650"/>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Face Verification, Taigman et al. 2014 (FAIR)</a:t>
            </a:r>
          </a:p>
        </p:txBody>
      </p:sp>
      <p:pic>
        <p:nvPicPr>
          <p:cNvPr id="261" name="Shape 261"/>
          <p:cNvPicPr preferRelativeResize="0"/>
          <p:nvPr/>
        </p:nvPicPr>
        <p:blipFill>
          <a:blip r:embed="rId5">
            <a:alphaModFix/>
          </a:blip>
          <a:stretch>
            <a:fillRect/>
          </a:stretch>
        </p:blipFill>
        <p:spPr>
          <a:xfrm>
            <a:off x="4508466" y="3382965"/>
            <a:ext cx="6667574" cy="3222941"/>
          </a:xfrm>
          <a:prstGeom prst="rect">
            <a:avLst/>
          </a:prstGeom>
          <a:noFill/>
          <a:ln>
            <a:noFill/>
          </a:ln>
        </p:spPr>
      </p:pic>
      <p:sp>
        <p:nvSpPr>
          <p:cNvPr id="262" name="Shape 262"/>
          <p:cNvSpPr txBox="1"/>
          <p:nvPr/>
        </p:nvSpPr>
        <p:spPr>
          <a:xfrm>
            <a:off x="6977047" y="6487187"/>
            <a:ext cx="4009867" cy="422650"/>
          </a:xfrm>
          <a:prstGeom prst="rect">
            <a:avLst/>
          </a:prstGeom>
          <a:noFill/>
          <a:ln>
            <a:noFill/>
          </a:ln>
        </p:spPr>
        <p:txBody>
          <a:bodyPr lIns="124327" tIns="124327" rIns="124327" bIns="124327" anchor="t" anchorCtr="0">
            <a:noAutofit/>
          </a:bodyPr>
          <a:lstStyle/>
          <a:p>
            <a:pPr defTabSz="932597"/>
            <a:r>
              <a:rPr lang="en" sz="2448" dirty="0">
                <a:solidFill>
                  <a:prstClr val="black"/>
                </a:solidFill>
                <a:latin typeface="Calibri" panose="020F0502020204030204"/>
              </a:rPr>
              <a:t>Self-driving cars</a:t>
            </a:r>
          </a:p>
        </p:txBody>
      </p:sp>
      <p:pic>
        <p:nvPicPr>
          <p:cNvPr id="263" name="Shape 263"/>
          <p:cNvPicPr preferRelativeResize="0"/>
          <p:nvPr/>
        </p:nvPicPr>
        <p:blipFill>
          <a:blip r:embed="rId6">
            <a:alphaModFix/>
          </a:blip>
          <a:stretch>
            <a:fillRect/>
          </a:stretch>
        </p:blipFill>
        <p:spPr>
          <a:xfrm>
            <a:off x="350930" y="4017856"/>
            <a:ext cx="3244970" cy="2469331"/>
          </a:xfrm>
          <a:prstGeom prst="rect">
            <a:avLst/>
          </a:prstGeom>
          <a:noFill/>
          <a:ln>
            <a:noFill/>
          </a:ln>
        </p:spPr>
      </p:pic>
      <p:sp>
        <p:nvSpPr>
          <p:cNvPr id="264" name="Shape 264"/>
          <p:cNvSpPr txBox="1"/>
          <p:nvPr/>
        </p:nvSpPr>
        <p:spPr>
          <a:xfrm>
            <a:off x="247373" y="6332323"/>
            <a:ext cx="4009868" cy="422650"/>
          </a:xfrm>
          <a:prstGeom prst="rect">
            <a:avLst/>
          </a:prstGeom>
          <a:noFill/>
          <a:ln>
            <a:noFill/>
          </a:ln>
        </p:spPr>
        <p:txBody>
          <a:bodyPr lIns="124327" tIns="124327" rIns="124327" bIns="124327" anchor="t" anchorCtr="0">
            <a:noAutofit/>
          </a:bodyPr>
          <a:lstStyle/>
          <a:p>
            <a:pPr defTabSz="932597"/>
            <a:r>
              <a:rPr lang="en" sz="2448" dirty="0">
                <a:solidFill>
                  <a:prstClr val="black"/>
                </a:solidFill>
                <a:latin typeface="Calibri" panose="020F0502020204030204"/>
              </a:rPr>
              <a:t>[Goodfellow et al. 2014]</a:t>
            </a:r>
          </a:p>
        </p:txBody>
      </p:sp>
      <p:sp>
        <p:nvSpPr>
          <p:cNvPr id="11" name="Shape 160"/>
          <p:cNvSpPr txBox="1"/>
          <p:nvPr/>
        </p:nvSpPr>
        <p:spPr>
          <a:xfrm>
            <a:off x="-81028" y="6627375"/>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spTree>
    <p:extLst>
      <p:ext uri="{BB962C8B-B14F-4D97-AF65-F5344CB8AC3E}">
        <p14:creationId xmlns:p14="http://schemas.microsoft.com/office/powerpoint/2010/main" val="3156669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1887135" cy="1676384"/>
          </a:xfrm>
        </p:spPr>
        <p:txBody>
          <a:bodyPr/>
          <a:lstStyle/>
          <a:p>
            <a:pPr algn="ctr"/>
            <a:r>
              <a:rPr lang="en-US" sz="7200" b="1" dirty="0"/>
              <a:t>De-mystifying Deep Learning</a:t>
            </a:r>
            <a:br>
              <a:rPr lang="en-US" sz="7200" b="1" dirty="0"/>
            </a:br>
            <a:endParaRPr lang="en-US" sz="7200" dirty="0"/>
          </a:p>
        </p:txBody>
      </p:sp>
      <p:sp>
        <p:nvSpPr>
          <p:cNvPr id="5" name="Text Placeholder 4"/>
          <p:cNvSpPr>
            <a:spLocks noGrp="1"/>
          </p:cNvSpPr>
          <p:nvPr>
            <p:ph type="body" sz="quarter" idx="12"/>
          </p:nvPr>
        </p:nvSpPr>
        <p:spPr>
          <a:xfrm>
            <a:off x="274701" y="3955786"/>
            <a:ext cx="11887135" cy="2056076"/>
          </a:xfrm>
        </p:spPr>
        <p:txBody>
          <a:bodyPr/>
          <a:lstStyle/>
          <a:p>
            <a:pPr algn="ctr"/>
            <a:r>
              <a:rPr lang="en-US" dirty="0"/>
              <a:t>Anusua Trivedi</a:t>
            </a:r>
          </a:p>
          <a:p>
            <a:pPr algn="ctr"/>
            <a:r>
              <a:rPr lang="en-US" dirty="0"/>
              <a:t>Data Scientist</a:t>
            </a:r>
          </a:p>
          <a:p>
            <a:pPr algn="ctr"/>
            <a:r>
              <a:rPr lang="en-US" b="1" i="1" dirty="0"/>
              <a:t>Email: antriv@microsoft.com </a:t>
            </a:r>
          </a:p>
          <a:p>
            <a:pPr algn="ctr"/>
            <a:r>
              <a:rPr lang="en-US" b="1" i="1" dirty="0"/>
              <a:t>Twitter: @</a:t>
            </a:r>
            <a:r>
              <a:rPr lang="en-US" b="1" i="1" dirty="0" err="1"/>
              <a:t>anurive</a:t>
            </a:r>
            <a:endParaRPr lang="en-US" b="1" i="1" dirty="0"/>
          </a:p>
          <a:p>
            <a:endParaRPr lang="en-US"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p:nvPr/>
        </p:nvSpPr>
        <p:spPr>
          <a:xfrm>
            <a:off x="1451121" y="1938860"/>
            <a:ext cx="1300586" cy="3750404"/>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sp>
        <p:nvSpPr>
          <p:cNvPr id="394" name="Shape 394"/>
          <p:cNvSpPr txBox="1"/>
          <p:nvPr/>
        </p:nvSpPr>
        <p:spPr>
          <a:xfrm>
            <a:off x="2180594" y="5066576"/>
            <a:ext cx="668651" cy="421018"/>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32</a:t>
            </a:r>
          </a:p>
        </p:txBody>
      </p:sp>
      <p:sp>
        <p:nvSpPr>
          <p:cNvPr id="395" name="Shape 395"/>
          <p:cNvSpPr txBox="1"/>
          <p:nvPr/>
        </p:nvSpPr>
        <p:spPr>
          <a:xfrm>
            <a:off x="2751708" y="2970632"/>
            <a:ext cx="668651" cy="383893"/>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32</a:t>
            </a:r>
          </a:p>
        </p:txBody>
      </p:sp>
      <p:sp>
        <p:nvSpPr>
          <p:cNvPr id="396" name="Shape 396"/>
          <p:cNvSpPr txBox="1"/>
          <p:nvPr/>
        </p:nvSpPr>
        <p:spPr>
          <a:xfrm>
            <a:off x="1372265" y="5599147"/>
            <a:ext cx="668651" cy="247634"/>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3</a:t>
            </a:r>
          </a:p>
        </p:txBody>
      </p:sp>
      <p:sp>
        <p:nvSpPr>
          <p:cNvPr id="397" name="Shape 397"/>
          <p:cNvSpPr txBox="1"/>
          <p:nvPr/>
        </p:nvSpPr>
        <p:spPr>
          <a:xfrm>
            <a:off x="882" y="-217292"/>
            <a:ext cx="12434711" cy="1110731"/>
          </a:xfrm>
          <a:prstGeom prst="rect">
            <a:avLst/>
          </a:prstGeom>
          <a:noFill/>
          <a:ln>
            <a:noFill/>
          </a:ln>
        </p:spPr>
        <p:txBody>
          <a:bodyPr lIns="124327" tIns="124327" rIns="124327" bIns="124327" anchor="t" anchorCtr="0">
            <a:noAutofit/>
          </a:bodyPr>
          <a:lstStyle/>
          <a:p>
            <a:pPr algn="ctr" defTabSz="932597"/>
            <a:r>
              <a:rPr lang="en" sz="6119" dirty="0">
                <a:solidFill>
                  <a:prstClr val="black"/>
                </a:solidFill>
                <a:latin typeface="Calibri" panose="020F0502020204030204"/>
              </a:rPr>
              <a:t>Convolution Layer</a:t>
            </a:r>
          </a:p>
        </p:txBody>
      </p:sp>
      <p:sp>
        <p:nvSpPr>
          <p:cNvPr id="398" name="Shape 398"/>
          <p:cNvSpPr/>
          <p:nvPr/>
        </p:nvSpPr>
        <p:spPr>
          <a:xfrm>
            <a:off x="3885088" y="3153247"/>
            <a:ext cx="383893" cy="1106804"/>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sp>
        <p:nvSpPr>
          <p:cNvPr id="399" name="Shape 399"/>
          <p:cNvSpPr txBox="1"/>
          <p:nvPr/>
        </p:nvSpPr>
        <p:spPr>
          <a:xfrm>
            <a:off x="3578027" y="2229007"/>
            <a:ext cx="2876955" cy="478949"/>
          </a:xfrm>
          <a:prstGeom prst="rect">
            <a:avLst/>
          </a:prstGeom>
          <a:noFill/>
          <a:ln>
            <a:noFill/>
          </a:ln>
        </p:spPr>
        <p:txBody>
          <a:bodyPr lIns="124327" tIns="124327" rIns="124327" bIns="124327" anchor="t" anchorCtr="0">
            <a:noAutofit/>
          </a:bodyPr>
          <a:lstStyle/>
          <a:p>
            <a:pPr defTabSz="932597"/>
            <a:r>
              <a:rPr lang="en" sz="3264" dirty="0">
                <a:solidFill>
                  <a:prstClr val="black"/>
                </a:solidFill>
                <a:latin typeface="Calibri" panose="020F0502020204030204"/>
              </a:rPr>
              <a:t>5x5x</a:t>
            </a:r>
            <a:r>
              <a:rPr lang="en" sz="3264" dirty="0">
                <a:solidFill>
                  <a:srgbClr val="0000FF"/>
                </a:solidFill>
                <a:latin typeface="Calibri" panose="020F0502020204030204"/>
              </a:rPr>
              <a:t>3</a:t>
            </a:r>
            <a:r>
              <a:rPr lang="en" sz="3264" dirty="0">
                <a:solidFill>
                  <a:prstClr val="black"/>
                </a:solidFill>
                <a:latin typeface="Calibri" panose="020F0502020204030204"/>
              </a:rPr>
              <a:t> filter</a:t>
            </a:r>
          </a:p>
        </p:txBody>
      </p:sp>
      <p:sp>
        <p:nvSpPr>
          <p:cNvPr id="400" name="Shape 400"/>
          <p:cNvSpPr txBox="1"/>
          <p:nvPr/>
        </p:nvSpPr>
        <p:spPr>
          <a:xfrm>
            <a:off x="1022455" y="1147752"/>
            <a:ext cx="4555722" cy="644989"/>
          </a:xfrm>
          <a:prstGeom prst="rect">
            <a:avLst/>
          </a:prstGeom>
          <a:noFill/>
          <a:ln>
            <a:noFill/>
          </a:ln>
        </p:spPr>
        <p:txBody>
          <a:bodyPr lIns="124327" tIns="124327" rIns="124327" bIns="124327" anchor="t" anchorCtr="0">
            <a:noAutofit/>
          </a:bodyPr>
          <a:lstStyle/>
          <a:p>
            <a:pPr defTabSz="932597"/>
            <a:r>
              <a:rPr lang="en" sz="3264">
                <a:solidFill>
                  <a:prstClr val="black"/>
                </a:solidFill>
                <a:latin typeface="Calibri" panose="020F0502020204030204"/>
              </a:rPr>
              <a:t>32x32x</a:t>
            </a:r>
            <a:r>
              <a:rPr lang="en" sz="3264">
                <a:solidFill>
                  <a:srgbClr val="0000FF"/>
                </a:solidFill>
                <a:latin typeface="Calibri" panose="020F0502020204030204"/>
              </a:rPr>
              <a:t>3</a:t>
            </a:r>
            <a:r>
              <a:rPr lang="en" sz="3264">
                <a:solidFill>
                  <a:prstClr val="black"/>
                </a:solidFill>
                <a:latin typeface="Calibri" panose="020F0502020204030204"/>
              </a:rPr>
              <a:t> image</a:t>
            </a:r>
          </a:p>
        </p:txBody>
      </p:sp>
      <p:sp>
        <p:nvSpPr>
          <p:cNvPr id="401" name="Shape 401"/>
          <p:cNvSpPr txBox="1"/>
          <p:nvPr/>
        </p:nvSpPr>
        <p:spPr>
          <a:xfrm>
            <a:off x="3481180" y="4532416"/>
            <a:ext cx="5366345" cy="1033370"/>
          </a:xfrm>
          <a:prstGeom prst="rect">
            <a:avLst/>
          </a:prstGeom>
          <a:noFill/>
          <a:ln>
            <a:noFill/>
          </a:ln>
        </p:spPr>
        <p:txBody>
          <a:bodyPr lIns="124327" tIns="124327" rIns="124327" bIns="124327" anchor="t" anchorCtr="0">
            <a:noAutofit/>
          </a:bodyPr>
          <a:lstStyle/>
          <a:p>
            <a:pPr defTabSz="932597"/>
            <a:r>
              <a:rPr lang="en" sz="2448" b="1" dirty="0">
                <a:solidFill>
                  <a:prstClr val="black"/>
                </a:solidFill>
                <a:latin typeface="Calibri" panose="020F0502020204030204"/>
              </a:rPr>
              <a:t>Convolve </a:t>
            </a:r>
            <a:r>
              <a:rPr lang="en" sz="2448" dirty="0">
                <a:solidFill>
                  <a:prstClr val="black"/>
                </a:solidFill>
                <a:latin typeface="Calibri" panose="020F0502020204030204"/>
              </a:rPr>
              <a:t>the filter with the image</a:t>
            </a:r>
          </a:p>
          <a:p>
            <a:pPr defTabSz="932597"/>
            <a:r>
              <a:rPr lang="en" sz="2448" dirty="0">
                <a:solidFill>
                  <a:prstClr val="black"/>
                </a:solidFill>
                <a:latin typeface="Calibri" panose="020F0502020204030204"/>
              </a:rPr>
              <a:t>i.e. “slide over the image spatially, computing dot products”</a:t>
            </a:r>
          </a:p>
        </p:txBody>
      </p:sp>
      <p:sp>
        <p:nvSpPr>
          <p:cNvPr id="402" name="Shape 402"/>
          <p:cNvSpPr txBox="1"/>
          <p:nvPr/>
        </p:nvSpPr>
        <p:spPr>
          <a:xfrm>
            <a:off x="3942709" y="893438"/>
            <a:ext cx="4465155" cy="795528"/>
          </a:xfrm>
          <a:prstGeom prst="rect">
            <a:avLst/>
          </a:prstGeom>
          <a:noFill/>
          <a:ln>
            <a:noFill/>
          </a:ln>
        </p:spPr>
        <p:txBody>
          <a:bodyPr lIns="124327" tIns="124327" rIns="124327" bIns="124327" anchor="t" anchorCtr="0">
            <a:noAutofit/>
          </a:bodyPr>
          <a:lstStyle/>
          <a:p>
            <a:pPr defTabSz="932597"/>
            <a:r>
              <a:rPr lang="en" sz="2448" dirty="0">
                <a:solidFill>
                  <a:srgbClr val="0000FF"/>
                </a:solidFill>
                <a:latin typeface="Calibri" panose="020F0502020204030204"/>
              </a:rPr>
              <a:t>Filters always extend the full depth of the input volume</a:t>
            </a:r>
          </a:p>
        </p:txBody>
      </p:sp>
      <p:cxnSp>
        <p:nvCxnSpPr>
          <p:cNvPr id="403" name="Shape 403"/>
          <p:cNvCxnSpPr>
            <a:endCxn id="399" idx="0"/>
          </p:cNvCxnSpPr>
          <p:nvPr/>
        </p:nvCxnSpPr>
        <p:spPr>
          <a:xfrm flipH="1">
            <a:off x="5016505" y="1811830"/>
            <a:ext cx="402593" cy="417177"/>
          </a:xfrm>
          <a:prstGeom prst="straightConnector1">
            <a:avLst/>
          </a:prstGeom>
          <a:noFill/>
          <a:ln w="9525" cap="flat" cmpd="sng">
            <a:solidFill>
              <a:srgbClr val="0000FF"/>
            </a:solidFill>
            <a:prstDash val="solid"/>
            <a:round/>
            <a:headEnd type="none" w="lg" len="lg"/>
            <a:tailEnd type="triangle" w="lg" len="lg"/>
          </a:ln>
        </p:spPr>
      </p:cxnSp>
      <p:cxnSp>
        <p:nvCxnSpPr>
          <p:cNvPr id="404" name="Shape 404"/>
          <p:cNvCxnSpPr/>
          <p:nvPr/>
        </p:nvCxnSpPr>
        <p:spPr>
          <a:xfrm flipH="1">
            <a:off x="2854923" y="1296565"/>
            <a:ext cx="1030165" cy="4020"/>
          </a:xfrm>
          <a:prstGeom prst="straightConnector1">
            <a:avLst/>
          </a:prstGeom>
          <a:noFill/>
          <a:ln w="9525" cap="flat" cmpd="sng">
            <a:solidFill>
              <a:srgbClr val="0000FF"/>
            </a:solidFill>
            <a:prstDash val="solid"/>
            <a:round/>
            <a:headEnd type="none" w="lg" len="lg"/>
            <a:tailEnd type="triangle" w="lg" len="lg"/>
          </a:ln>
        </p:spPr>
      </p:cxnSp>
      <p:pic>
        <p:nvPicPr>
          <p:cNvPr id="1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329" y="1811831"/>
            <a:ext cx="2370367" cy="2516086"/>
          </a:xfrm>
          <a:prstGeom prst="rect">
            <a:avLst/>
          </a:prstGeom>
          <a:ln w="12700">
            <a:solidFill>
              <a:schemeClr val="tx1">
                <a:alpha val="99000"/>
              </a:schemeClr>
            </a:solidFill>
          </a:ln>
        </p:spPr>
      </p:pic>
      <p:sp>
        <p:nvSpPr>
          <p:cNvPr id="18" name="Rectangle 17"/>
          <p:cNvSpPr/>
          <p:nvPr/>
        </p:nvSpPr>
        <p:spPr>
          <a:xfrm>
            <a:off x="8460202" y="4480508"/>
            <a:ext cx="3253975" cy="670445"/>
          </a:xfrm>
          <a:prstGeom prst="rect">
            <a:avLst/>
          </a:prstGeom>
        </p:spPr>
        <p:txBody>
          <a:bodyPr wrap="square">
            <a:spAutoFit/>
          </a:bodyPr>
          <a:lstStyle/>
          <a:p>
            <a:pPr algn="ctr" defTabSz="932597"/>
            <a:r>
              <a:rPr lang="en-US" sz="1836" dirty="0">
                <a:solidFill>
                  <a:prstClr val="black"/>
                </a:solidFill>
                <a:latin typeface="Calibri" panose="020F0502020204030204"/>
              </a:rPr>
              <a:t>Convolving a 3 X 3 kernel over a 4 X 4 input</a:t>
            </a:r>
          </a:p>
        </p:txBody>
      </p:sp>
      <p:cxnSp>
        <p:nvCxnSpPr>
          <p:cNvPr id="19" name="Shape 241"/>
          <p:cNvCxnSpPr/>
          <p:nvPr/>
        </p:nvCxnSpPr>
        <p:spPr>
          <a:xfrm flipH="1">
            <a:off x="8093774" y="1018768"/>
            <a:ext cx="31908" cy="5412608"/>
          </a:xfrm>
          <a:prstGeom prst="straightConnector1">
            <a:avLst/>
          </a:prstGeom>
          <a:noFill/>
          <a:ln w="19050" cap="flat" cmpd="sng">
            <a:solidFill>
              <a:srgbClr val="666666"/>
            </a:solidFill>
            <a:prstDash val="solid"/>
            <a:round/>
            <a:headEnd type="none" w="lg" len="lg"/>
            <a:tailEnd type="none" w="lg" len="lg"/>
          </a:ln>
        </p:spPr>
      </p:cxnSp>
      <p:sp>
        <p:nvSpPr>
          <p:cNvPr id="20" name="TextBox 19"/>
          <p:cNvSpPr txBox="1"/>
          <p:nvPr/>
        </p:nvSpPr>
        <p:spPr>
          <a:xfrm>
            <a:off x="881" y="6134556"/>
            <a:ext cx="6454101" cy="670445"/>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a:p>
            <a:pPr defTabSz="932597"/>
            <a:r>
              <a:rPr lang="en-US" sz="1836" dirty="0">
                <a:solidFill>
                  <a:prstClr val="white">
                    <a:lumMod val="50000"/>
                  </a:prstClr>
                </a:solidFill>
                <a:latin typeface="Calibri" panose="020F0502020204030204"/>
              </a:rPr>
              <a:t>*http://iamaaditya.github.io/2016/03/one-by-one-convolution/</a:t>
            </a:r>
          </a:p>
        </p:txBody>
      </p:sp>
      <p:sp>
        <p:nvSpPr>
          <p:cNvPr id="3" name="Slide Number Placeholder 2"/>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20</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4135436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681" name="Shape 681"/>
          <p:cNvPicPr preferRelativeResize="0"/>
          <p:nvPr/>
        </p:nvPicPr>
        <p:blipFill>
          <a:blip r:embed="rId3">
            <a:alphaModFix/>
          </a:blip>
          <a:stretch>
            <a:fillRect/>
          </a:stretch>
        </p:blipFill>
        <p:spPr>
          <a:xfrm>
            <a:off x="3245479" y="1844164"/>
            <a:ext cx="5435323" cy="4293265"/>
          </a:xfrm>
          <a:prstGeom prst="rect">
            <a:avLst/>
          </a:prstGeom>
          <a:noFill/>
          <a:ln>
            <a:noFill/>
          </a:ln>
        </p:spPr>
      </p:pic>
      <p:sp>
        <p:nvSpPr>
          <p:cNvPr id="682" name="Shape 682"/>
          <p:cNvSpPr txBox="1"/>
          <p:nvPr/>
        </p:nvSpPr>
        <p:spPr>
          <a:xfrm>
            <a:off x="353730" y="-173617"/>
            <a:ext cx="11877432" cy="1258275"/>
          </a:xfrm>
          <a:prstGeom prst="rect">
            <a:avLst/>
          </a:prstGeom>
          <a:noFill/>
          <a:ln>
            <a:noFill/>
          </a:ln>
        </p:spPr>
        <p:txBody>
          <a:bodyPr lIns="124327" tIns="124327" rIns="124327" bIns="124327" anchor="t" anchorCtr="0">
            <a:noAutofit/>
          </a:bodyPr>
          <a:lstStyle/>
          <a:p>
            <a:pPr algn="ctr" defTabSz="932597"/>
            <a:r>
              <a:rPr lang="en" sz="6119" dirty="0">
                <a:solidFill>
                  <a:prstClr val="black"/>
                </a:solidFill>
                <a:latin typeface="Calibri" panose="020F0502020204030204"/>
              </a:rPr>
              <a:t>Pooling layer</a:t>
            </a:r>
          </a:p>
          <a:p>
            <a:pPr marL="621716" indent="-466287" defTabSz="932597">
              <a:buSzPct val="100000"/>
              <a:buFont typeface="Wingdings" panose="05000000000000000000" pitchFamily="2" charset="2"/>
              <a:buChar char="q"/>
            </a:pPr>
            <a:r>
              <a:rPr lang="en" sz="2448" dirty="0">
                <a:solidFill>
                  <a:srgbClr val="000000"/>
                </a:solidFill>
                <a:latin typeface="Calibri" panose="020F0502020204030204"/>
              </a:rPr>
              <a:t>makes the representations smaller and more manageable </a:t>
            </a:r>
          </a:p>
          <a:p>
            <a:pPr marL="621716" indent="-466287" defTabSz="932597">
              <a:buSzPct val="100000"/>
              <a:buFont typeface="Wingdings" panose="05000000000000000000" pitchFamily="2" charset="2"/>
              <a:buChar char="q"/>
            </a:pPr>
            <a:r>
              <a:rPr lang="en" sz="2448" dirty="0">
                <a:solidFill>
                  <a:prstClr val="black"/>
                </a:solidFill>
                <a:latin typeface="Calibri" panose="020F0502020204030204"/>
              </a:rPr>
              <a:t>operates over each activation map independently</a:t>
            </a:r>
          </a:p>
          <a:p>
            <a:pPr defTabSz="932597"/>
            <a:endParaRPr sz="2448" dirty="0">
              <a:solidFill>
                <a:prstClr val="black"/>
              </a:solidFill>
              <a:latin typeface="Calibri" panose="020F0502020204030204"/>
            </a:endParaRPr>
          </a:p>
        </p:txBody>
      </p:sp>
      <p:sp>
        <p:nvSpPr>
          <p:cNvPr id="4" name="Shape 160"/>
          <p:cNvSpPr txBox="1"/>
          <p:nvPr/>
        </p:nvSpPr>
        <p:spPr>
          <a:xfrm>
            <a:off x="-60754" y="6517110"/>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sp>
        <p:nvSpPr>
          <p:cNvPr id="3" name="Slide Number Placeholder 2"/>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21</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4246968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aphicFrame>
        <p:nvGraphicFramePr>
          <p:cNvPr id="687" name="Shape 687"/>
          <p:cNvGraphicFramePr/>
          <p:nvPr/>
        </p:nvGraphicFramePr>
        <p:xfrm>
          <a:off x="1296164" y="1917018"/>
          <a:ext cx="3295659" cy="3295659"/>
        </p:xfrm>
        <a:graphic>
          <a:graphicData uri="http://schemas.openxmlformats.org/drawingml/2006/table">
            <a:tbl>
              <a:tblPr>
                <a:noFill/>
              </a:tblPr>
              <a:tblGrid>
                <a:gridCol w="823915">
                  <a:extLst>
                    <a:ext uri="{9D8B030D-6E8A-4147-A177-3AD203B41FA5}">
                      <a16:colId xmlns:a16="http://schemas.microsoft.com/office/drawing/2014/main" val="20000"/>
                    </a:ext>
                  </a:extLst>
                </a:gridCol>
                <a:gridCol w="823915">
                  <a:extLst>
                    <a:ext uri="{9D8B030D-6E8A-4147-A177-3AD203B41FA5}">
                      <a16:colId xmlns:a16="http://schemas.microsoft.com/office/drawing/2014/main" val="20001"/>
                    </a:ext>
                  </a:extLst>
                </a:gridCol>
                <a:gridCol w="823915">
                  <a:extLst>
                    <a:ext uri="{9D8B030D-6E8A-4147-A177-3AD203B41FA5}">
                      <a16:colId xmlns:a16="http://schemas.microsoft.com/office/drawing/2014/main" val="20002"/>
                    </a:ext>
                  </a:extLst>
                </a:gridCol>
                <a:gridCol w="823915">
                  <a:extLst>
                    <a:ext uri="{9D8B030D-6E8A-4147-A177-3AD203B41FA5}">
                      <a16:colId xmlns:a16="http://schemas.microsoft.com/office/drawing/2014/main" val="20003"/>
                    </a:ext>
                  </a:extLst>
                </a:gridCol>
              </a:tblGrid>
              <a:tr h="823915">
                <a:tc>
                  <a:txBody>
                    <a:bodyPr/>
                    <a:lstStyle/>
                    <a:p>
                      <a:pPr lvl="0" algn="ctr" rtl="0">
                        <a:spcBef>
                          <a:spcPts val="0"/>
                        </a:spcBef>
                        <a:buNone/>
                      </a:pPr>
                      <a:r>
                        <a:rPr lang="en" sz="3300"/>
                        <a:t>1</a:t>
                      </a:r>
                    </a:p>
                  </a:txBody>
                  <a:tcPr marL="124327" marR="124327" marT="124327" marB="124327">
                    <a:solidFill>
                      <a:srgbClr val="F4CCCC"/>
                    </a:solidFill>
                  </a:tcPr>
                </a:tc>
                <a:tc>
                  <a:txBody>
                    <a:bodyPr/>
                    <a:lstStyle/>
                    <a:p>
                      <a:pPr lvl="0" algn="ctr" rtl="0">
                        <a:spcBef>
                          <a:spcPts val="0"/>
                        </a:spcBef>
                        <a:buNone/>
                      </a:pPr>
                      <a:r>
                        <a:rPr lang="en" sz="3300"/>
                        <a:t>1</a:t>
                      </a:r>
                    </a:p>
                  </a:txBody>
                  <a:tcPr marL="124327" marR="124327" marT="124327" marB="124327">
                    <a:solidFill>
                      <a:srgbClr val="F4CCCC"/>
                    </a:solidFill>
                  </a:tcPr>
                </a:tc>
                <a:tc>
                  <a:txBody>
                    <a:bodyPr/>
                    <a:lstStyle/>
                    <a:p>
                      <a:pPr lvl="0" algn="ctr" rtl="0">
                        <a:spcBef>
                          <a:spcPts val="0"/>
                        </a:spcBef>
                        <a:buNone/>
                      </a:pPr>
                      <a:r>
                        <a:rPr lang="en" sz="3300"/>
                        <a:t>2</a:t>
                      </a:r>
                    </a:p>
                  </a:txBody>
                  <a:tcPr marL="124327" marR="124327" marT="124327" marB="124327">
                    <a:solidFill>
                      <a:srgbClr val="D9EAD3"/>
                    </a:solidFill>
                  </a:tcPr>
                </a:tc>
                <a:tc>
                  <a:txBody>
                    <a:bodyPr/>
                    <a:lstStyle/>
                    <a:p>
                      <a:pPr lvl="0" algn="ctr" rtl="0">
                        <a:spcBef>
                          <a:spcPts val="0"/>
                        </a:spcBef>
                        <a:buNone/>
                      </a:pPr>
                      <a:r>
                        <a:rPr lang="en" sz="3300"/>
                        <a:t>4</a:t>
                      </a:r>
                    </a:p>
                  </a:txBody>
                  <a:tcPr marL="124327" marR="124327" marT="124327" marB="124327">
                    <a:solidFill>
                      <a:srgbClr val="D9EAD3"/>
                    </a:solidFill>
                  </a:tcPr>
                </a:tc>
                <a:extLst>
                  <a:ext uri="{0D108BD9-81ED-4DB2-BD59-A6C34878D82A}">
                    <a16:rowId xmlns:a16="http://schemas.microsoft.com/office/drawing/2014/main" val="10000"/>
                  </a:ext>
                </a:extLst>
              </a:tr>
              <a:tr h="823915">
                <a:tc>
                  <a:txBody>
                    <a:bodyPr/>
                    <a:lstStyle/>
                    <a:p>
                      <a:pPr lvl="0" algn="ctr" rtl="0">
                        <a:spcBef>
                          <a:spcPts val="0"/>
                        </a:spcBef>
                        <a:buNone/>
                      </a:pPr>
                      <a:r>
                        <a:rPr lang="en" sz="3300"/>
                        <a:t>5</a:t>
                      </a:r>
                    </a:p>
                  </a:txBody>
                  <a:tcPr marL="124327" marR="124327" marT="124327" marB="124327">
                    <a:solidFill>
                      <a:srgbClr val="F4CCCC"/>
                    </a:solidFill>
                  </a:tcPr>
                </a:tc>
                <a:tc>
                  <a:txBody>
                    <a:bodyPr/>
                    <a:lstStyle/>
                    <a:p>
                      <a:pPr lvl="0" algn="ctr" rtl="0">
                        <a:spcBef>
                          <a:spcPts val="0"/>
                        </a:spcBef>
                        <a:buNone/>
                      </a:pPr>
                      <a:r>
                        <a:rPr lang="en" sz="3300"/>
                        <a:t>6</a:t>
                      </a:r>
                    </a:p>
                  </a:txBody>
                  <a:tcPr marL="124327" marR="124327" marT="124327" marB="124327">
                    <a:solidFill>
                      <a:srgbClr val="F4CCCC"/>
                    </a:solidFill>
                  </a:tcPr>
                </a:tc>
                <a:tc>
                  <a:txBody>
                    <a:bodyPr/>
                    <a:lstStyle/>
                    <a:p>
                      <a:pPr lvl="0" algn="ctr" rtl="0">
                        <a:spcBef>
                          <a:spcPts val="0"/>
                        </a:spcBef>
                        <a:buNone/>
                      </a:pPr>
                      <a:r>
                        <a:rPr lang="en" sz="3300"/>
                        <a:t>7</a:t>
                      </a:r>
                    </a:p>
                  </a:txBody>
                  <a:tcPr marL="124327" marR="124327" marT="124327" marB="124327">
                    <a:solidFill>
                      <a:srgbClr val="D9EAD3"/>
                    </a:solidFill>
                  </a:tcPr>
                </a:tc>
                <a:tc>
                  <a:txBody>
                    <a:bodyPr/>
                    <a:lstStyle/>
                    <a:p>
                      <a:pPr lvl="0" algn="ctr" rtl="0">
                        <a:spcBef>
                          <a:spcPts val="0"/>
                        </a:spcBef>
                        <a:buNone/>
                      </a:pPr>
                      <a:r>
                        <a:rPr lang="en" sz="3300"/>
                        <a:t>8</a:t>
                      </a:r>
                    </a:p>
                  </a:txBody>
                  <a:tcPr marL="124327" marR="124327" marT="124327" marB="124327">
                    <a:solidFill>
                      <a:srgbClr val="D9EAD3"/>
                    </a:solidFill>
                  </a:tcPr>
                </a:tc>
                <a:extLst>
                  <a:ext uri="{0D108BD9-81ED-4DB2-BD59-A6C34878D82A}">
                    <a16:rowId xmlns:a16="http://schemas.microsoft.com/office/drawing/2014/main" val="10001"/>
                  </a:ext>
                </a:extLst>
              </a:tr>
              <a:tr h="823915">
                <a:tc>
                  <a:txBody>
                    <a:bodyPr/>
                    <a:lstStyle/>
                    <a:p>
                      <a:pPr lvl="0" algn="ctr" rtl="0">
                        <a:spcBef>
                          <a:spcPts val="0"/>
                        </a:spcBef>
                        <a:buNone/>
                      </a:pPr>
                      <a:r>
                        <a:rPr lang="en" sz="3300"/>
                        <a:t>3</a:t>
                      </a:r>
                    </a:p>
                  </a:txBody>
                  <a:tcPr marL="124327" marR="124327" marT="124327" marB="124327">
                    <a:solidFill>
                      <a:srgbClr val="FFF2CC"/>
                    </a:solidFill>
                  </a:tcPr>
                </a:tc>
                <a:tc>
                  <a:txBody>
                    <a:bodyPr/>
                    <a:lstStyle/>
                    <a:p>
                      <a:pPr lvl="0" algn="ctr" rtl="0">
                        <a:spcBef>
                          <a:spcPts val="0"/>
                        </a:spcBef>
                        <a:buNone/>
                      </a:pPr>
                      <a:r>
                        <a:rPr lang="en" sz="3300"/>
                        <a:t>2</a:t>
                      </a:r>
                    </a:p>
                  </a:txBody>
                  <a:tcPr marL="124327" marR="124327" marT="124327" marB="124327">
                    <a:solidFill>
                      <a:srgbClr val="FFF2CC"/>
                    </a:solidFill>
                  </a:tcPr>
                </a:tc>
                <a:tc>
                  <a:txBody>
                    <a:bodyPr/>
                    <a:lstStyle/>
                    <a:p>
                      <a:pPr lvl="0" algn="ctr" rtl="0">
                        <a:spcBef>
                          <a:spcPts val="0"/>
                        </a:spcBef>
                        <a:buNone/>
                      </a:pPr>
                      <a:r>
                        <a:rPr lang="en" sz="3300"/>
                        <a:t>1</a:t>
                      </a:r>
                    </a:p>
                  </a:txBody>
                  <a:tcPr marL="124327" marR="124327" marT="124327" marB="124327">
                    <a:solidFill>
                      <a:srgbClr val="C9DAF8"/>
                    </a:solidFill>
                  </a:tcPr>
                </a:tc>
                <a:tc>
                  <a:txBody>
                    <a:bodyPr/>
                    <a:lstStyle/>
                    <a:p>
                      <a:pPr lvl="0" algn="ctr" rtl="0">
                        <a:spcBef>
                          <a:spcPts val="0"/>
                        </a:spcBef>
                        <a:buNone/>
                      </a:pPr>
                      <a:r>
                        <a:rPr lang="en" sz="3300"/>
                        <a:t>0</a:t>
                      </a:r>
                    </a:p>
                  </a:txBody>
                  <a:tcPr marL="124327" marR="124327" marT="124327" marB="124327">
                    <a:solidFill>
                      <a:srgbClr val="C9DAF8"/>
                    </a:solidFill>
                  </a:tcPr>
                </a:tc>
                <a:extLst>
                  <a:ext uri="{0D108BD9-81ED-4DB2-BD59-A6C34878D82A}">
                    <a16:rowId xmlns:a16="http://schemas.microsoft.com/office/drawing/2014/main" val="10002"/>
                  </a:ext>
                </a:extLst>
              </a:tr>
              <a:tr h="823915">
                <a:tc>
                  <a:txBody>
                    <a:bodyPr/>
                    <a:lstStyle/>
                    <a:p>
                      <a:pPr lvl="0" algn="ctr" rtl="0">
                        <a:spcBef>
                          <a:spcPts val="0"/>
                        </a:spcBef>
                        <a:buNone/>
                      </a:pPr>
                      <a:r>
                        <a:rPr lang="en" sz="3300"/>
                        <a:t>1</a:t>
                      </a:r>
                    </a:p>
                  </a:txBody>
                  <a:tcPr marL="124327" marR="124327" marT="124327" marB="124327">
                    <a:solidFill>
                      <a:srgbClr val="FFF2CC"/>
                    </a:solidFill>
                  </a:tcPr>
                </a:tc>
                <a:tc>
                  <a:txBody>
                    <a:bodyPr/>
                    <a:lstStyle/>
                    <a:p>
                      <a:pPr lvl="0" algn="ctr" rtl="0">
                        <a:spcBef>
                          <a:spcPts val="0"/>
                        </a:spcBef>
                        <a:buNone/>
                      </a:pPr>
                      <a:r>
                        <a:rPr lang="en" sz="3300"/>
                        <a:t>2</a:t>
                      </a:r>
                    </a:p>
                  </a:txBody>
                  <a:tcPr marL="124327" marR="124327" marT="124327" marB="124327">
                    <a:solidFill>
                      <a:srgbClr val="FFF2CC"/>
                    </a:solidFill>
                  </a:tcPr>
                </a:tc>
                <a:tc>
                  <a:txBody>
                    <a:bodyPr/>
                    <a:lstStyle/>
                    <a:p>
                      <a:pPr lvl="0" algn="ctr" rtl="0">
                        <a:spcBef>
                          <a:spcPts val="0"/>
                        </a:spcBef>
                        <a:buNone/>
                      </a:pPr>
                      <a:r>
                        <a:rPr lang="en" sz="3300"/>
                        <a:t>3</a:t>
                      </a:r>
                    </a:p>
                  </a:txBody>
                  <a:tcPr marL="124327" marR="124327" marT="124327" marB="124327">
                    <a:solidFill>
                      <a:srgbClr val="C9DAF8"/>
                    </a:solidFill>
                  </a:tcPr>
                </a:tc>
                <a:tc>
                  <a:txBody>
                    <a:bodyPr/>
                    <a:lstStyle/>
                    <a:p>
                      <a:pPr lvl="0" algn="ctr" rtl="0">
                        <a:spcBef>
                          <a:spcPts val="0"/>
                        </a:spcBef>
                        <a:buNone/>
                      </a:pPr>
                      <a:r>
                        <a:rPr lang="en" sz="3300"/>
                        <a:t>4</a:t>
                      </a:r>
                    </a:p>
                  </a:txBody>
                  <a:tcPr marL="124327" marR="124327" marT="124327" marB="124327">
                    <a:solidFill>
                      <a:srgbClr val="C9DAF8"/>
                    </a:solidFill>
                  </a:tcPr>
                </a:tc>
                <a:extLst>
                  <a:ext uri="{0D108BD9-81ED-4DB2-BD59-A6C34878D82A}">
                    <a16:rowId xmlns:a16="http://schemas.microsoft.com/office/drawing/2014/main" val="10003"/>
                  </a:ext>
                </a:extLst>
              </a:tr>
            </a:tbl>
          </a:graphicData>
        </a:graphic>
      </p:graphicFrame>
      <p:sp>
        <p:nvSpPr>
          <p:cNvPr id="688" name="Shape 688"/>
          <p:cNvSpPr txBox="1"/>
          <p:nvPr/>
        </p:nvSpPr>
        <p:spPr>
          <a:xfrm>
            <a:off x="1268083" y="1224059"/>
            <a:ext cx="3559069" cy="768194"/>
          </a:xfrm>
          <a:prstGeom prst="rect">
            <a:avLst/>
          </a:prstGeom>
          <a:noFill/>
          <a:ln>
            <a:noFill/>
          </a:ln>
        </p:spPr>
        <p:txBody>
          <a:bodyPr lIns="124327" tIns="124327" rIns="124327" bIns="124327" anchor="t" anchorCtr="0">
            <a:noAutofit/>
          </a:bodyPr>
          <a:lstStyle/>
          <a:p>
            <a:pPr defTabSz="932597"/>
            <a:r>
              <a:rPr lang="en" sz="3264">
                <a:solidFill>
                  <a:prstClr val="black"/>
                </a:solidFill>
                <a:latin typeface="Calibri" panose="020F0502020204030204"/>
              </a:rPr>
              <a:t>Single depth slice</a:t>
            </a:r>
          </a:p>
        </p:txBody>
      </p:sp>
      <p:cxnSp>
        <p:nvCxnSpPr>
          <p:cNvPr id="689" name="Shape 689"/>
          <p:cNvCxnSpPr/>
          <p:nvPr/>
        </p:nvCxnSpPr>
        <p:spPr>
          <a:xfrm rot="10800000">
            <a:off x="875180" y="1957474"/>
            <a:ext cx="0" cy="3214748"/>
          </a:xfrm>
          <a:prstGeom prst="straightConnector1">
            <a:avLst/>
          </a:prstGeom>
          <a:noFill/>
          <a:ln w="19050" cap="flat" cmpd="sng">
            <a:solidFill>
              <a:srgbClr val="000000"/>
            </a:solidFill>
            <a:prstDash val="solid"/>
            <a:round/>
            <a:headEnd type="none" w="lg" len="lg"/>
            <a:tailEnd type="triangle" w="lg" len="lg"/>
          </a:ln>
        </p:spPr>
      </p:cxnSp>
      <p:sp>
        <p:nvSpPr>
          <p:cNvPr id="690" name="Shape 690"/>
          <p:cNvSpPr txBox="1"/>
          <p:nvPr/>
        </p:nvSpPr>
        <p:spPr>
          <a:xfrm>
            <a:off x="378281" y="2126609"/>
            <a:ext cx="529944" cy="636014"/>
          </a:xfrm>
          <a:prstGeom prst="rect">
            <a:avLst/>
          </a:prstGeom>
          <a:noFill/>
          <a:ln>
            <a:noFill/>
          </a:ln>
        </p:spPr>
        <p:txBody>
          <a:bodyPr lIns="124327" tIns="124327" rIns="124327" bIns="124327" anchor="t" anchorCtr="0">
            <a:noAutofit/>
          </a:bodyPr>
          <a:lstStyle/>
          <a:p>
            <a:pPr defTabSz="932597"/>
            <a:r>
              <a:rPr lang="en" sz="3264">
                <a:solidFill>
                  <a:prstClr val="black"/>
                </a:solidFill>
                <a:latin typeface="Calibri" panose="020F0502020204030204"/>
              </a:rPr>
              <a:t>x</a:t>
            </a:r>
          </a:p>
        </p:txBody>
      </p:sp>
      <p:cxnSp>
        <p:nvCxnSpPr>
          <p:cNvPr id="691" name="Shape 691"/>
          <p:cNvCxnSpPr/>
          <p:nvPr/>
        </p:nvCxnSpPr>
        <p:spPr>
          <a:xfrm>
            <a:off x="1260128" y="5644405"/>
            <a:ext cx="3367734" cy="0"/>
          </a:xfrm>
          <a:prstGeom prst="straightConnector1">
            <a:avLst/>
          </a:prstGeom>
          <a:noFill/>
          <a:ln w="19050" cap="flat" cmpd="sng">
            <a:solidFill>
              <a:srgbClr val="000000"/>
            </a:solidFill>
            <a:prstDash val="solid"/>
            <a:round/>
            <a:headEnd type="none" w="lg" len="lg"/>
            <a:tailEnd type="triangle" w="lg" len="lg"/>
          </a:ln>
        </p:spPr>
      </p:cxnSp>
      <p:sp>
        <p:nvSpPr>
          <p:cNvPr id="692" name="Shape 692"/>
          <p:cNvSpPr txBox="1"/>
          <p:nvPr/>
        </p:nvSpPr>
        <p:spPr>
          <a:xfrm>
            <a:off x="3914980" y="5549690"/>
            <a:ext cx="529944" cy="498939"/>
          </a:xfrm>
          <a:prstGeom prst="rect">
            <a:avLst/>
          </a:prstGeom>
          <a:noFill/>
          <a:ln>
            <a:noFill/>
          </a:ln>
        </p:spPr>
        <p:txBody>
          <a:bodyPr lIns="124327" tIns="124327" rIns="124327" bIns="124327" anchor="t" anchorCtr="0">
            <a:noAutofit/>
          </a:bodyPr>
          <a:lstStyle/>
          <a:p>
            <a:pPr defTabSz="932597"/>
            <a:r>
              <a:rPr lang="en" sz="3264">
                <a:solidFill>
                  <a:prstClr val="black"/>
                </a:solidFill>
                <a:latin typeface="Calibri" panose="020F0502020204030204"/>
              </a:rPr>
              <a:t>y</a:t>
            </a:r>
          </a:p>
        </p:txBody>
      </p:sp>
      <p:cxnSp>
        <p:nvCxnSpPr>
          <p:cNvPr id="693" name="Shape 693"/>
          <p:cNvCxnSpPr/>
          <p:nvPr/>
        </p:nvCxnSpPr>
        <p:spPr>
          <a:xfrm>
            <a:off x="5105450" y="3564848"/>
            <a:ext cx="2764357" cy="0"/>
          </a:xfrm>
          <a:prstGeom prst="straightConnector1">
            <a:avLst/>
          </a:prstGeom>
          <a:noFill/>
          <a:ln w="19050" cap="flat" cmpd="sng">
            <a:solidFill>
              <a:srgbClr val="000000"/>
            </a:solidFill>
            <a:prstDash val="solid"/>
            <a:round/>
            <a:headEnd type="none" w="lg" len="lg"/>
            <a:tailEnd type="triangle" w="lg" len="lg"/>
          </a:ln>
        </p:spPr>
      </p:cxnSp>
      <p:sp>
        <p:nvSpPr>
          <p:cNvPr id="694" name="Shape 694"/>
          <p:cNvSpPr txBox="1"/>
          <p:nvPr/>
        </p:nvSpPr>
        <p:spPr>
          <a:xfrm>
            <a:off x="4979763" y="2432173"/>
            <a:ext cx="3638622" cy="988902"/>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max pool with 2x2 filters and stride 2</a:t>
            </a:r>
          </a:p>
        </p:txBody>
      </p:sp>
      <p:graphicFrame>
        <p:nvGraphicFramePr>
          <p:cNvPr id="695" name="Shape 695"/>
          <p:cNvGraphicFramePr/>
          <p:nvPr/>
        </p:nvGraphicFramePr>
        <p:xfrm>
          <a:off x="9006324" y="2687965"/>
          <a:ext cx="1647830" cy="1647830"/>
        </p:xfrm>
        <a:graphic>
          <a:graphicData uri="http://schemas.openxmlformats.org/drawingml/2006/table">
            <a:tbl>
              <a:tblPr>
                <a:noFill/>
              </a:tblPr>
              <a:tblGrid>
                <a:gridCol w="823915">
                  <a:extLst>
                    <a:ext uri="{9D8B030D-6E8A-4147-A177-3AD203B41FA5}">
                      <a16:colId xmlns:a16="http://schemas.microsoft.com/office/drawing/2014/main" val="20000"/>
                    </a:ext>
                  </a:extLst>
                </a:gridCol>
                <a:gridCol w="823915">
                  <a:extLst>
                    <a:ext uri="{9D8B030D-6E8A-4147-A177-3AD203B41FA5}">
                      <a16:colId xmlns:a16="http://schemas.microsoft.com/office/drawing/2014/main" val="20001"/>
                    </a:ext>
                  </a:extLst>
                </a:gridCol>
              </a:tblGrid>
              <a:tr h="823915">
                <a:tc>
                  <a:txBody>
                    <a:bodyPr/>
                    <a:lstStyle/>
                    <a:p>
                      <a:pPr lvl="0" algn="ctr" rtl="0">
                        <a:spcBef>
                          <a:spcPts val="0"/>
                        </a:spcBef>
                        <a:buNone/>
                      </a:pPr>
                      <a:r>
                        <a:rPr lang="en" sz="3300"/>
                        <a:t>6</a:t>
                      </a:r>
                    </a:p>
                  </a:txBody>
                  <a:tcPr marL="124327" marR="124327" marT="124327" marB="124327">
                    <a:solidFill>
                      <a:srgbClr val="F4CCCC"/>
                    </a:solidFill>
                  </a:tcPr>
                </a:tc>
                <a:tc>
                  <a:txBody>
                    <a:bodyPr/>
                    <a:lstStyle/>
                    <a:p>
                      <a:pPr lvl="0" algn="ctr" rtl="0">
                        <a:spcBef>
                          <a:spcPts val="0"/>
                        </a:spcBef>
                        <a:buNone/>
                      </a:pPr>
                      <a:r>
                        <a:rPr lang="en" sz="3300"/>
                        <a:t>8</a:t>
                      </a:r>
                    </a:p>
                  </a:txBody>
                  <a:tcPr marL="124327" marR="124327" marT="124327" marB="124327">
                    <a:solidFill>
                      <a:srgbClr val="D9EAD3"/>
                    </a:solidFill>
                  </a:tcPr>
                </a:tc>
                <a:extLst>
                  <a:ext uri="{0D108BD9-81ED-4DB2-BD59-A6C34878D82A}">
                    <a16:rowId xmlns:a16="http://schemas.microsoft.com/office/drawing/2014/main" val="10000"/>
                  </a:ext>
                </a:extLst>
              </a:tr>
              <a:tr h="823915">
                <a:tc>
                  <a:txBody>
                    <a:bodyPr/>
                    <a:lstStyle/>
                    <a:p>
                      <a:pPr lvl="0" algn="ctr" rtl="0">
                        <a:spcBef>
                          <a:spcPts val="0"/>
                        </a:spcBef>
                        <a:buNone/>
                      </a:pPr>
                      <a:r>
                        <a:rPr lang="en" sz="3300"/>
                        <a:t>3</a:t>
                      </a:r>
                    </a:p>
                  </a:txBody>
                  <a:tcPr marL="124327" marR="124327" marT="124327" marB="124327">
                    <a:solidFill>
                      <a:srgbClr val="FFF2CC"/>
                    </a:solidFill>
                  </a:tcPr>
                </a:tc>
                <a:tc>
                  <a:txBody>
                    <a:bodyPr/>
                    <a:lstStyle/>
                    <a:p>
                      <a:pPr lvl="0" algn="ctr" rtl="0">
                        <a:spcBef>
                          <a:spcPts val="0"/>
                        </a:spcBef>
                        <a:buNone/>
                      </a:pPr>
                      <a:r>
                        <a:rPr lang="en" sz="3300"/>
                        <a:t>4</a:t>
                      </a:r>
                    </a:p>
                  </a:txBody>
                  <a:tcPr marL="124327" marR="124327" marT="124327" marB="124327">
                    <a:solidFill>
                      <a:srgbClr val="C9DAF8"/>
                    </a:solidFill>
                  </a:tcPr>
                </a:tc>
                <a:extLst>
                  <a:ext uri="{0D108BD9-81ED-4DB2-BD59-A6C34878D82A}">
                    <a16:rowId xmlns:a16="http://schemas.microsoft.com/office/drawing/2014/main" val="10001"/>
                  </a:ext>
                </a:extLst>
              </a:tr>
            </a:tbl>
          </a:graphicData>
        </a:graphic>
      </p:graphicFrame>
      <p:sp>
        <p:nvSpPr>
          <p:cNvPr id="696" name="Shape 696"/>
          <p:cNvSpPr txBox="1"/>
          <p:nvPr/>
        </p:nvSpPr>
        <p:spPr>
          <a:xfrm>
            <a:off x="908225" y="64560"/>
            <a:ext cx="10562664" cy="900782"/>
          </a:xfrm>
          <a:prstGeom prst="rect">
            <a:avLst/>
          </a:prstGeom>
          <a:noFill/>
          <a:ln>
            <a:noFill/>
          </a:ln>
        </p:spPr>
        <p:txBody>
          <a:bodyPr lIns="124327" tIns="124327" rIns="124327" bIns="124327" anchor="t" anchorCtr="0">
            <a:noAutofit/>
          </a:bodyPr>
          <a:lstStyle/>
          <a:p>
            <a:pPr algn="ctr" defTabSz="932597"/>
            <a:r>
              <a:rPr lang="en" sz="6119" dirty="0">
                <a:solidFill>
                  <a:prstClr val="black"/>
                </a:solidFill>
                <a:latin typeface="Calibri" panose="020F0502020204030204"/>
              </a:rPr>
              <a:t>Max Pooling</a:t>
            </a:r>
          </a:p>
          <a:p>
            <a:pPr defTabSz="932597"/>
            <a:endParaRPr sz="6119" dirty="0">
              <a:solidFill>
                <a:prstClr val="black"/>
              </a:solidFill>
              <a:latin typeface="Calibri" panose="020F0502020204030204"/>
            </a:endParaRPr>
          </a:p>
        </p:txBody>
      </p:sp>
      <p:sp>
        <p:nvSpPr>
          <p:cNvPr id="12" name="Shape 160"/>
          <p:cNvSpPr txBox="1"/>
          <p:nvPr/>
        </p:nvSpPr>
        <p:spPr>
          <a:xfrm>
            <a:off x="-60754" y="6517110"/>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sp>
        <p:nvSpPr>
          <p:cNvPr id="3" name="Slide Number Placeholder 2"/>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22</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430134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p:nvPr/>
        </p:nvSpPr>
        <p:spPr>
          <a:xfrm>
            <a:off x="324634" y="144554"/>
            <a:ext cx="11981464" cy="1061748"/>
          </a:xfrm>
          <a:prstGeom prst="rect">
            <a:avLst/>
          </a:prstGeom>
          <a:noFill/>
          <a:ln>
            <a:noFill/>
          </a:ln>
        </p:spPr>
        <p:txBody>
          <a:bodyPr lIns="124327" tIns="124327" rIns="124327" bIns="124327" anchor="t" anchorCtr="0">
            <a:noAutofit/>
          </a:bodyPr>
          <a:lstStyle/>
          <a:p>
            <a:pPr algn="ctr" defTabSz="932597"/>
            <a:r>
              <a:rPr lang="en" sz="6119" dirty="0">
                <a:solidFill>
                  <a:prstClr val="black"/>
                </a:solidFill>
                <a:latin typeface="Calibri" panose="020F0502020204030204"/>
              </a:rPr>
              <a:t>Fully Connected Layer (FC layer)</a:t>
            </a:r>
          </a:p>
          <a:p>
            <a:pPr algn="ctr" defTabSz="932597"/>
            <a:endParaRPr sz="6119" dirty="0">
              <a:solidFill>
                <a:prstClr val="black"/>
              </a:solidFill>
              <a:latin typeface="Calibri" panose="020F0502020204030204"/>
            </a:endParaRPr>
          </a:p>
        </p:txBody>
      </p:sp>
      <p:pic>
        <p:nvPicPr>
          <p:cNvPr id="702" name="Shape 702"/>
          <p:cNvPicPr preferRelativeResize="0"/>
          <p:nvPr/>
        </p:nvPicPr>
        <p:blipFill>
          <a:blip r:embed="rId3">
            <a:alphaModFix/>
          </a:blip>
          <a:stretch>
            <a:fillRect/>
          </a:stretch>
        </p:blipFill>
        <p:spPr>
          <a:xfrm>
            <a:off x="1761039" y="1959923"/>
            <a:ext cx="8383534" cy="4014762"/>
          </a:xfrm>
          <a:prstGeom prst="rect">
            <a:avLst/>
          </a:prstGeom>
          <a:noFill/>
          <a:ln>
            <a:noFill/>
          </a:ln>
        </p:spPr>
      </p:pic>
      <p:sp>
        <p:nvSpPr>
          <p:cNvPr id="4" name="Shape 160"/>
          <p:cNvSpPr txBox="1"/>
          <p:nvPr/>
        </p:nvSpPr>
        <p:spPr>
          <a:xfrm>
            <a:off x="-60754" y="6517110"/>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sp>
        <p:nvSpPr>
          <p:cNvPr id="3" name="Slide Number Placeholder 2"/>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23</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1576422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100385"/>
            <a:ext cx="10724938" cy="1172231"/>
          </a:xfrm>
        </p:spPr>
        <p:txBody>
          <a:bodyPr>
            <a:normAutofit/>
          </a:bodyPr>
          <a:lstStyle/>
          <a:p>
            <a:pPr algn="ctr"/>
            <a:r>
              <a:rPr lang="en-US" sz="6119" b="1" dirty="0"/>
              <a:t>IMAGENET</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6912" y="1658771"/>
            <a:ext cx="6302651" cy="4437962"/>
          </a:xfrm>
          <a:ln w="12700">
            <a:solidFill>
              <a:schemeClr val="tx1">
                <a:alpha val="99000"/>
              </a:schemeClr>
            </a:solidFill>
          </a:ln>
        </p:spPr>
      </p:pic>
      <p:sp>
        <p:nvSpPr>
          <p:cNvPr id="5" name="TextBox 4"/>
          <p:cNvSpPr txBox="1"/>
          <p:nvPr/>
        </p:nvSpPr>
        <p:spPr>
          <a:xfrm>
            <a:off x="882" y="6617840"/>
            <a:ext cx="8192073" cy="382308"/>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*http://groups.inf.ed.ac.uk/calvin/imagenet/prototypes.html</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24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647648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344" y="630273"/>
            <a:ext cx="10156191" cy="752442"/>
          </a:xfrm>
        </p:spPr>
        <p:txBody>
          <a:bodyPr>
            <a:noAutofit/>
          </a:bodyPr>
          <a:lstStyle/>
          <a:p>
            <a:pPr algn="ctr"/>
            <a:r>
              <a:rPr lang="en-US" sz="6119" b="1" dirty="0" err="1"/>
              <a:t>AlexNet</a:t>
            </a:r>
            <a:endParaRPr lang="en-US" sz="6119" b="1"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7870" y="2227455"/>
            <a:ext cx="6805139" cy="2287809"/>
          </a:xfrm>
          <a:ln w="12700">
            <a:solidFill>
              <a:schemeClr val="tx1">
                <a:alpha val="99000"/>
              </a:schemeClr>
            </a:solidFill>
          </a:ln>
        </p:spPr>
      </p:pic>
      <p:sp>
        <p:nvSpPr>
          <p:cNvPr id="10" name="TextBox 9"/>
          <p:cNvSpPr txBox="1"/>
          <p:nvPr/>
        </p:nvSpPr>
        <p:spPr>
          <a:xfrm>
            <a:off x="882" y="6542654"/>
            <a:ext cx="11089870" cy="670445"/>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*https://papers.nips.cc/paper/4824-imagenet-classification-with-deep-convolutional-neural-networks.pdf</a:t>
            </a:r>
          </a:p>
          <a:p>
            <a:pPr defTabSz="932597"/>
            <a:endParaRPr lang="en-US" sz="1836" dirty="0">
              <a:solidFill>
                <a:prstClr val="white">
                  <a:lumMod val="50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25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16289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071" y="234930"/>
            <a:ext cx="10156191" cy="752442"/>
          </a:xfrm>
        </p:spPr>
        <p:txBody>
          <a:bodyPr>
            <a:noAutofit/>
          </a:bodyPr>
          <a:lstStyle/>
          <a:p>
            <a:pPr algn="ctr"/>
            <a:r>
              <a:rPr lang="en-US" sz="6119" b="1" dirty="0" err="1"/>
              <a:t>VGGNet</a:t>
            </a:r>
            <a:endParaRPr lang="en-US" sz="6119" b="1"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13411" y="1426077"/>
            <a:ext cx="4373510" cy="4437962"/>
          </a:xfrm>
        </p:spPr>
      </p:pic>
      <p:sp>
        <p:nvSpPr>
          <p:cNvPr id="8" name="TextBox 7"/>
          <p:cNvSpPr txBox="1"/>
          <p:nvPr/>
        </p:nvSpPr>
        <p:spPr>
          <a:xfrm>
            <a:off x="882" y="6542654"/>
            <a:ext cx="11089870" cy="958583"/>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*http://arxiv.org/pdf/1409.1556v6.pdf</a:t>
            </a:r>
          </a:p>
          <a:p>
            <a:pPr defTabSz="932597"/>
            <a:endParaRPr lang="en-US" sz="1836" dirty="0">
              <a:solidFill>
                <a:prstClr val="white">
                  <a:lumMod val="50000"/>
                </a:prstClr>
              </a:solidFill>
              <a:latin typeface="Calibri" panose="020F0502020204030204"/>
            </a:endParaRPr>
          </a:p>
          <a:p>
            <a:pPr defTabSz="932597"/>
            <a:endParaRPr lang="en-US" sz="1836" dirty="0">
              <a:solidFill>
                <a:prstClr val="white">
                  <a:lumMod val="50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26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501110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90" y="233151"/>
            <a:ext cx="10724938" cy="750553"/>
          </a:xfrm>
        </p:spPr>
        <p:txBody>
          <a:bodyPr>
            <a:noAutofit/>
          </a:bodyPr>
          <a:lstStyle/>
          <a:p>
            <a:pPr algn="ctr"/>
            <a:r>
              <a:rPr lang="en-US" sz="6119" b="1" dirty="0" err="1"/>
              <a:t>GoogLeNet</a:t>
            </a:r>
            <a:endParaRPr lang="en-US" sz="6119" b="1"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4743" y="2349534"/>
            <a:ext cx="10204473" cy="2342169"/>
          </a:xfrm>
          <a:ln w="12700">
            <a:solidFill>
              <a:schemeClr val="tx1">
                <a:alpha val="99000"/>
              </a:schemeClr>
            </a:solidFill>
          </a:ln>
        </p:spPr>
      </p:pic>
      <p:sp>
        <p:nvSpPr>
          <p:cNvPr id="14" name="Rectangle 13"/>
          <p:cNvSpPr/>
          <p:nvPr/>
        </p:nvSpPr>
        <p:spPr>
          <a:xfrm>
            <a:off x="881" y="6525683"/>
            <a:ext cx="8032854" cy="670445"/>
          </a:xfrm>
          <a:prstGeom prst="rect">
            <a:avLst/>
          </a:prstGeom>
        </p:spPr>
        <p:txBody>
          <a:bodyPr wrap="square">
            <a:spAutoFit/>
          </a:bodyPr>
          <a:lstStyle/>
          <a:p>
            <a:pPr defTabSz="932597"/>
            <a:r>
              <a:rPr lang="en-US" sz="1836" dirty="0">
                <a:solidFill>
                  <a:prstClr val="white">
                    <a:lumMod val="50000"/>
                  </a:prstClr>
                </a:solidFill>
                <a:latin typeface="Calibri" panose="020F0502020204030204"/>
              </a:rPr>
              <a:t>*http://www.csc.kth.se/~roelof/deepdream/bvlc_gnet.html</a:t>
            </a:r>
          </a:p>
          <a:p>
            <a:pPr defTabSz="932597"/>
            <a:endParaRPr lang="en-US" sz="1836" dirty="0">
              <a:solidFill>
                <a:prstClr val="black">
                  <a:lumMod val="50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27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577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90" y="821036"/>
            <a:ext cx="10724938" cy="750553"/>
          </a:xfrm>
        </p:spPr>
        <p:txBody>
          <a:bodyPr>
            <a:noAutofit/>
          </a:bodyPr>
          <a:lstStyle/>
          <a:p>
            <a:pPr algn="ctr"/>
            <a:r>
              <a:rPr lang="en-US" sz="6119" b="1" dirty="0" err="1"/>
              <a:t>GoogLeNet</a:t>
            </a:r>
            <a:r>
              <a:rPr lang="en-US" sz="6119" b="1" dirty="0"/>
              <a:t> uses Inception</a:t>
            </a:r>
          </a:p>
        </p:txBody>
      </p:sp>
      <p:sp>
        <p:nvSpPr>
          <p:cNvPr id="19" name="Rectangle 18"/>
          <p:cNvSpPr/>
          <p:nvPr/>
        </p:nvSpPr>
        <p:spPr>
          <a:xfrm>
            <a:off x="4286943" y="5374724"/>
            <a:ext cx="3650634" cy="670512"/>
          </a:xfrm>
          <a:prstGeom prst="rect">
            <a:avLst/>
          </a:prstGeom>
        </p:spPr>
        <p:txBody>
          <a:bodyPr wrap="none">
            <a:spAutoFit/>
          </a:bodyPr>
          <a:lstStyle/>
          <a:p>
            <a:pPr algn="ctr" defTabSz="932597"/>
            <a:r>
              <a:rPr lang="en-US" sz="3672" dirty="0">
                <a:solidFill>
                  <a:prstClr val="black"/>
                </a:solidFill>
                <a:latin typeface="Calibri" panose="020F0502020204030204"/>
              </a:rPr>
              <a:t>Inception Module</a:t>
            </a:r>
          </a:p>
        </p:txBody>
      </p:sp>
      <p:sp>
        <p:nvSpPr>
          <p:cNvPr id="16" name="Rectangle 15"/>
          <p:cNvSpPr/>
          <p:nvPr/>
        </p:nvSpPr>
        <p:spPr>
          <a:xfrm>
            <a:off x="882" y="6482888"/>
            <a:ext cx="6683657" cy="382308"/>
          </a:xfrm>
          <a:prstGeom prst="rect">
            <a:avLst/>
          </a:prstGeom>
        </p:spPr>
        <p:txBody>
          <a:bodyPr wrap="square">
            <a:spAutoFit/>
          </a:bodyPr>
          <a:lstStyle/>
          <a:p>
            <a:pPr defTabSz="932597"/>
            <a:r>
              <a:rPr lang="en-US" sz="1836" dirty="0">
                <a:solidFill>
                  <a:prstClr val="white">
                    <a:lumMod val="50000"/>
                  </a:prstClr>
                </a:solidFill>
                <a:latin typeface="Calibri" panose="020F0502020204030204"/>
              </a:rPr>
              <a:t>*https://arxiv.org/pdf/1409.4842v1.pdf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124" y="2304476"/>
            <a:ext cx="6490271" cy="3070248"/>
          </a:xfrm>
          <a:prstGeom prst="rect">
            <a:avLst/>
          </a:prstGeom>
          <a:ln w="12700">
            <a:solidFill>
              <a:schemeClr val="tx1">
                <a:alpha val="99000"/>
              </a:schemeClr>
            </a:solidFill>
          </a:ln>
        </p:spPr>
      </p:pic>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28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29409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511636"/>
            <a:ext cx="10724938" cy="750553"/>
          </a:xfrm>
        </p:spPr>
        <p:txBody>
          <a:bodyPr>
            <a:noAutofit/>
          </a:bodyPr>
          <a:lstStyle/>
          <a:p>
            <a:pPr algn="ctr"/>
            <a:r>
              <a:rPr lang="en-US" sz="6119" b="1" dirty="0"/>
              <a:t>Inception Performance comparison </a:t>
            </a:r>
          </a:p>
        </p:txBody>
      </p:sp>
      <p:sp>
        <p:nvSpPr>
          <p:cNvPr id="16" name="Rectangle 15"/>
          <p:cNvSpPr/>
          <p:nvPr/>
        </p:nvSpPr>
        <p:spPr>
          <a:xfrm>
            <a:off x="882" y="6478597"/>
            <a:ext cx="5351366" cy="382308"/>
          </a:xfrm>
          <a:prstGeom prst="rect">
            <a:avLst/>
          </a:prstGeom>
        </p:spPr>
        <p:txBody>
          <a:bodyPr wrap="square">
            <a:spAutoFit/>
          </a:bodyPr>
          <a:lstStyle/>
          <a:p>
            <a:pPr defTabSz="932597"/>
            <a:r>
              <a:rPr lang="en-US" sz="1836" dirty="0">
                <a:solidFill>
                  <a:prstClr val="white">
                    <a:lumMod val="50000"/>
                  </a:prstClr>
                </a:solidFill>
                <a:latin typeface="Calibri" panose="020F0502020204030204"/>
              </a:rPr>
              <a:t>*http://lsun.cs.princeton.edu/slides/Christian.pdf</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852" y="2354850"/>
            <a:ext cx="5828771" cy="3604123"/>
          </a:xfrm>
          <a:prstGeom prst="rect">
            <a:avLst/>
          </a:prstGeom>
          <a:ln w="12700">
            <a:solidFill>
              <a:srgbClr val="002060">
                <a:alpha val="99000"/>
              </a:srgbClr>
            </a:solidFill>
          </a:ln>
        </p:spPr>
      </p:pic>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29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1812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84" y="508165"/>
            <a:ext cx="10309322" cy="675932"/>
          </a:xfrm>
        </p:spPr>
        <p:txBody>
          <a:bodyPr>
            <a:noAutofit/>
          </a:bodyPr>
          <a:lstStyle/>
          <a:p>
            <a:pPr algn="ctr"/>
            <a:r>
              <a:rPr lang="en-US" sz="6119" b="1" dirty="0"/>
              <a:t>Talk Outline</a:t>
            </a:r>
            <a:endParaRPr lang="en-US" sz="6119" dirty="0"/>
          </a:p>
        </p:txBody>
      </p:sp>
      <p:sp>
        <p:nvSpPr>
          <p:cNvPr id="3" name="Text Placeholder 2"/>
          <p:cNvSpPr>
            <a:spLocks noGrp="1"/>
          </p:cNvSpPr>
          <p:nvPr>
            <p:ph type="body" sz="quarter" idx="10"/>
          </p:nvPr>
        </p:nvSpPr>
        <p:spPr>
          <a:xfrm>
            <a:off x="1271384" y="2173189"/>
            <a:ext cx="10309322" cy="3315607"/>
          </a:xfrm>
        </p:spPr>
        <p:txBody>
          <a:bodyPr/>
          <a:lstStyle/>
          <a:p>
            <a:pPr>
              <a:buFont typeface="Wingdings" panose="05000000000000000000" pitchFamily="2" charset="2"/>
              <a:buChar char="q"/>
            </a:pPr>
            <a:r>
              <a:rPr lang="en-US" sz="3672" dirty="0"/>
              <a:t> Deep Learning (DL)</a:t>
            </a:r>
          </a:p>
          <a:p>
            <a:pPr>
              <a:buFont typeface="Wingdings" panose="05000000000000000000" pitchFamily="2" charset="2"/>
              <a:buChar char="q"/>
            </a:pPr>
            <a:r>
              <a:rPr lang="en-US" sz="3672" dirty="0"/>
              <a:t> Deep Neural Networks (DNN)</a:t>
            </a:r>
          </a:p>
          <a:p>
            <a:pPr>
              <a:buFont typeface="Wingdings" panose="05000000000000000000" pitchFamily="2" charset="2"/>
              <a:buChar char="q"/>
            </a:pPr>
            <a:r>
              <a:rPr lang="en-US" sz="3672" dirty="0"/>
              <a:t> Types of DNNs</a:t>
            </a:r>
          </a:p>
          <a:p>
            <a:pPr>
              <a:buFont typeface="Wingdings" panose="05000000000000000000" pitchFamily="2" charset="2"/>
              <a:buChar char="q"/>
            </a:pPr>
            <a:r>
              <a:rPr lang="en-US" sz="3672" dirty="0"/>
              <a:t> DL Frameworks</a:t>
            </a:r>
          </a:p>
          <a:p>
            <a:pPr>
              <a:buFont typeface="Wingdings" panose="05000000000000000000" pitchFamily="2" charset="2"/>
              <a:buChar char="q"/>
            </a:pPr>
            <a:r>
              <a:rPr lang="en-US" sz="3672" dirty="0"/>
              <a:t> </a:t>
            </a:r>
            <a:r>
              <a:rPr lang="en-US" sz="3672"/>
              <a:t>Use Cases</a:t>
            </a:r>
            <a:endParaRPr lang="en-US" sz="3672" dirty="0"/>
          </a:p>
        </p:txBody>
      </p:sp>
      <p:sp>
        <p:nvSpPr>
          <p:cNvPr id="4" name="Slide Number Placeholder 3"/>
          <p:cNvSpPr>
            <a:spLocks noGrp="1"/>
          </p:cNvSpPr>
          <p:nvPr>
            <p:ph type="sldNum" sz="quarter" idx="12"/>
          </p:nvPr>
        </p:nvSpPr>
        <p:spPr/>
        <p:txBody>
          <a:bodyPr/>
          <a:lstStyle/>
          <a:p>
            <a:pPr defTabSz="932597"/>
            <a:fld id="{6974C60E-8F8C-41D8-9BFF-6DF338C2FC78}" type="slidenum">
              <a:rPr lang="en-US">
                <a:solidFill>
                  <a:prstClr val="black">
                    <a:tint val="75000"/>
                  </a:prstClr>
                </a:solidFill>
                <a:latin typeface="Calibri" panose="020F0502020204030204"/>
              </a:rPr>
              <a:pPr defTabSz="932597"/>
              <a:t>3</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26561820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790" y="233151"/>
            <a:ext cx="10724938" cy="750553"/>
          </a:xfrm>
        </p:spPr>
        <p:txBody>
          <a:bodyPr>
            <a:noAutofit/>
          </a:bodyPr>
          <a:lstStyle/>
          <a:p>
            <a:pPr algn="ctr"/>
            <a:r>
              <a:rPr lang="en-US" sz="6119" b="1" dirty="0"/>
              <a:t>Microsoft </a:t>
            </a:r>
            <a:r>
              <a:rPr lang="en-US" sz="6119" b="1" dirty="0" err="1"/>
              <a:t>ResNet</a:t>
            </a:r>
            <a:endParaRPr lang="en-US" sz="6119" b="1" dirty="0"/>
          </a:p>
        </p:txBody>
      </p:sp>
      <p:sp>
        <p:nvSpPr>
          <p:cNvPr id="9" name="Rectangle 8"/>
          <p:cNvSpPr/>
          <p:nvPr/>
        </p:nvSpPr>
        <p:spPr>
          <a:xfrm>
            <a:off x="881" y="6478597"/>
            <a:ext cx="4122884" cy="382308"/>
          </a:xfrm>
          <a:prstGeom prst="rect">
            <a:avLst/>
          </a:prstGeom>
        </p:spPr>
        <p:txBody>
          <a:bodyPr wrap="square">
            <a:spAutoFit/>
          </a:bodyPr>
          <a:lstStyle/>
          <a:p>
            <a:pPr defTabSz="932597"/>
            <a:r>
              <a:rPr lang="en-US" sz="1836" dirty="0">
                <a:solidFill>
                  <a:prstClr val="white">
                    <a:lumMod val="50000"/>
                  </a:prstClr>
                </a:solidFill>
                <a:latin typeface="Calibri" panose="020F0502020204030204"/>
              </a:rPr>
              <a:t>*https://arxiv.org/pdf/1512.03385v1.pdf</a:t>
            </a:r>
          </a:p>
        </p:txBody>
      </p:sp>
      <p:pic>
        <p:nvPicPr>
          <p:cNvPr id="7" name="Shape 897"/>
          <p:cNvPicPr preferRelativeResize="0"/>
          <p:nvPr/>
        </p:nvPicPr>
        <p:blipFill>
          <a:blip r:embed="rId3">
            <a:alphaModFix/>
          </a:blip>
          <a:stretch>
            <a:fillRect/>
          </a:stretch>
        </p:blipFill>
        <p:spPr>
          <a:xfrm>
            <a:off x="4210948" y="878320"/>
            <a:ext cx="3802622" cy="5900605"/>
          </a:xfrm>
          <a:prstGeom prst="rect">
            <a:avLst/>
          </a:prstGeom>
          <a:noFill/>
          <a:ln>
            <a:noFill/>
          </a:ln>
        </p:spPr>
      </p:pic>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102689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787264" y="653013"/>
            <a:ext cx="9689221" cy="5438757"/>
          </a:xfrm>
          <a:prstGeom prst="rect">
            <a:avLst/>
          </a:prstGeom>
          <a:noFill/>
          <a:ln w="9525" cap="flat" cmpd="sng">
            <a:solidFill>
              <a:srgbClr val="666666"/>
            </a:solidFill>
            <a:prstDash val="solid"/>
            <a:round/>
            <a:headEnd type="none" w="med" len="med"/>
            <a:tailEnd type="none" w="med" len="med"/>
          </a:ln>
        </p:spPr>
      </p:pic>
      <p:sp>
        <p:nvSpPr>
          <p:cNvPr id="160" name="Shape 160"/>
          <p:cNvSpPr txBox="1"/>
          <p:nvPr/>
        </p:nvSpPr>
        <p:spPr>
          <a:xfrm>
            <a:off x="40616" y="6324750"/>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sp>
        <p:nvSpPr>
          <p:cNvPr id="161" name="Shape 161"/>
          <p:cNvSpPr/>
          <p:nvPr/>
        </p:nvSpPr>
        <p:spPr>
          <a:xfrm>
            <a:off x="6265221" y="1178571"/>
            <a:ext cx="3138459" cy="4291362"/>
          </a:xfrm>
          <a:prstGeom prst="rect">
            <a:avLst/>
          </a:prstGeom>
          <a:noFill/>
          <a:ln w="38100" cap="flat" cmpd="sng">
            <a:solidFill>
              <a:srgbClr val="FF0000"/>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cxnSp>
        <p:nvCxnSpPr>
          <p:cNvPr id="162" name="Shape 162"/>
          <p:cNvCxnSpPr/>
          <p:nvPr/>
        </p:nvCxnSpPr>
        <p:spPr>
          <a:xfrm flipH="1">
            <a:off x="6800265" y="1900699"/>
            <a:ext cx="514441" cy="691905"/>
          </a:xfrm>
          <a:prstGeom prst="straightConnector1">
            <a:avLst/>
          </a:prstGeom>
          <a:noFill/>
          <a:ln w="38100" cap="flat" cmpd="sng">
            <a:solidFill>
              <a:srgbClr val="FF0000"/>
            </a:solidFill>
            <a:prstDash val="solid"/>
            <a:round/>
            <a:headEnd type="none" w="lg" len="lg"/>
            <a:tailEnd type="triangle" w="lg" len="lg"/>
          </a:ln>
        </p:spPr>
      </p:cxnSp>
      <p:sp>
        <p:nvSpPr>
          <p:cNvPr id="3" name="Slide Number Placeholder 2"/>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31</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4017816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734" y="3188964"/>
            <a:ext cx="10724938" cy="1351952"/>
          </a:xfrm>
        </p:spPr>
        <p:txBody>
          <a:bodyPr>
            <a:normAutofit/>
          </a:bodyPr>
          <a:lstStyle/>
          <a:p>
            <a:r>
              <a:rPr lang="en-US" b="1" dirty="0"/>
              <a:t>Deep learning and natural language processing</a:t>
            </a:r>
            <a:br>
              <a:rPr lang="en-US" b="1" dirty="0"/>
            </a:br>
            <a:endParaRPr lang="en-US" b="1" dirty="0"/>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231181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585" y="-39664"/>
            <a:ext cx="11548032" cy="1351952"/>
          </a:xfrm>
        </p:spPr>
        <p:txBody>
          <a:bodyPr>
            <a:normAutofit/>
          </a:bodyPr>
          <a:lstStyle/>
          <a:p>
            <a:pPr algn="ctr"/>
            <a:r>
              <a:rPr lang="en-US" b="1" dirty="0"/>
              <a:t>Deep learning enables sub-symbolic processing</a:t>
            </a:r>
          </a:p>
        </p:txBody>
      </p:sp>
      <p:sp>
        <p:nvSpPr>
          <p:cNvPr id="4" name="TextBox 3"/>
          <p:cNvSpPr txBox="1"/>
          <p:nvPr/>
        </p:nvSpPr>
        <p:spPr>
          <a:xfrm>
            <a:off x="3670307" y="1151523"/>
            <a:ext cx="188409" cy="542399"/>
          </a:xfrm>
          <a:prstGeom prst="rect">
            <a:avLst/>
          </a:prstGeom>
          <a:noFill/>
        </p:spPr>
        <p:txBody>
          <a:bodyPr wrap="none" rtlCol="0">
            <a:spAutoFit/>
          </a:bodyPr>
          <a:lstStyle/>
          <a:p>
            <a:pPr defTabSz="932597"/>
            <a:endParaRPr lang="en-US" sz="2856" i="1" dirty="0">
              <a:solidFill>
                <a:prstClr val="black"/>
              </a:solidFill>
              <a:latin typeface="Calibri" panose="020F0502020204030204"/>
            </a:endParaRPr>
          </a:p>
        </p:txBody>
      </p:sp>
      <p:sp>
        <p:nvSpPr>
          <p:cNvPr id="5" name="TextBox 4"/>
          <p:cNvSpPr txBox="1"/>
          <p:nvPr/>
        </p:nvSpPr>
        <p:spPr>
          <a:xfrm>
            <a:off x="2005169" y="2026247"/>
            <a:ext cx="1524068" cy="4704696"/>
          </a:xfrm>
          <a:prstGeom prst="rect">
            <a:avLst/>
          </a:prstGeom>
          <a:noFill/>
        </p:spPr>
        <p:txBody>
          <a:bodyPr wrap="none" rtlCol="0">
            <a:spAutoFit/>
          </a:bodyPr>
          <a:lstStyle/>
          <a:p>
            <a:pPr defTabSz="932597"/>
            <a:r>
              <a:rPr lang="en-US" sz="3672" dirty="0">
                <a:solidFill>
                  <a:prstClr val="black"/>
                </a:solidFill>
                <a:latin typeface="Times New Roman"/>
                <a:cs typeface="Times New Roman"/>
              </a:rPr>
              <a:t>I</a:t>
            </a:r>
          </a:p>
          <a:p>
            <a:pPr defTabSz="932597"/>
            <a:endParaRPr lang="en-US" sz="1836" dirty="0">
              <a:solidFill>
                <a:prstClr val="black"/>
              </a:solidFill>
              <a:latin typeface="Times New Roman"/>
              <a:cs typeface="Times New Roman"/>
            </a:endParaRPr>
          </a:p>
          <a:p>
            <a:pPr defTabSz="932597"/>
            <a:r>
              <a:rPr lang="en-US" sz="3672" dirty="0">
                <a:solidFill>
                  <a:prstClr val="black"/>
                </a:solidFill>
                <a:latin typeface="Times New Roman"/>
                <a:cs typeface="Times New Roman"/>
              </a:rPr>
              <a:t>bought</a:t>
            </a:r>
          </a:p>
          <a:p>
            <a:pPr defTabSz="932597"/>
            <a:endParaRPr lang="en-US" sz="1836" dirty="0">
              <a:solidFill>
                <a:prstClr val="black"/>
              </a:solidFill>
              <a:latin typeface="Times New Roman"/>
              <a:cs typeface="Times New Roman"/>
            </a:endParaRPr>
          </a:p>
          <a:p>
            <a:pPr defTabSz="932597"/>
            <a:r>
              <a:rPr lang="en-US" sz="3672" dirty="0">
                <a:solidFill>
                  <a:prstClr val="black"/>
                </a:solidFill>
                <a:latin typeface="Times New Roman"/>
                <a:cs typeface="Times New Roman"/>
              </a:rPr>
              <a:t>a </a:t>
            </a:r>
          </a:p>
          <a:p>
            <a:pPr defTabSz="932597"/>
            <a:endParaRPr lang="en-US" sz="1836" dirty="0">
              <a:solidFill>
                <a:prstClr val="black"/>
              </a:solidFill>
              <a:latin typeface="Times New Roman"/>
              <a:cs typeface="Times New Roman"/>
            </a:endParaRPr>
          </a:p>
          <a:p>
            <a:pPr defTabSz="932597"/>
            <a:r>
              <a:rPr lang="en-US" sz="3672" dirty="0">
                <a:solidFill>
                  <a:prstClr val="black"/>
                </a:solidFill>
                <a:latin typeface="Times New Roman"/>
                <a:cs typeface="Times New Roman"/>
              </a:rPr>
              <a:t>car</a:t>
            </a:r>
          </a:p>
          <a:p>
            <a:pPr defTabSz="932597"/>
            <a:endParaRPr lang="en-US" sz="1836" dirty="0">
              <a:solidFill>
                <a:prstClr val="black"/>
              </a:solidFill>
              <a:latin typeface="Times New Roman"/>
              <a:cs typeface="Times New Roman"/>
            </a:endParaRPr>
          </a:p>
          <a:p>
            <a:pPr defTabSz="932597"/>
            <a:r>
              <a:rPr lang="en-US" sz="3672" dirty="0">
                <a:solidFill>
                  <a:prstClr val="black"/>
                </a:solidFill>
                <a:latin typeface="Times New Roman"/>
                <a:cs typeface="Times New Roman"/>
              </a:rPr>
              <a:t>.</a:t>
            </a:r>
          </a:p>
          <a:p>
            <a:pPr defTabSz="932597"/>
            <a:endParaRPr lang="en-US" sz="1836" dirty="0">
              <a:solidFill>
                <a:prstClr val="black"/>
              </a:solidFill>
              <a:latin typeface="Calibri" panose="020F0502020204030204"/>
            </a:endParaRPr>
          </a:p>
          <a:p>
            <a:pPr defTabSz="932597"/>
            <a:endParaRPr lang="en-US" sz="1836" dirty="0">
              <a:solidFill>
                <a:prstClr val="black"/>
              </a:solidFill>
              <a:latin typeface="Calibri" panose="020F0502020204030204"/>
            </a:endParaRPr>
          </a:p>
        </p:txBody>
      </p:sp>
      <p:sp>
        <p:nvSpPr>
          <p:cNvPr id="8" name="TextBox 7"/>
          <p:cNvSpPr txBox="1"/>
          <p:nvPr/>
        </p:nvSpPr>
        <p:spPr>
          <a:xfrm>
            <a:off x="3662452" y="2006867"/>
            <a:ext cx="2307192" cy="4704696"/>
          </a:xfrm>
          <a:prstGeom prst="rect">
            <a:avLst/>
          </a:prstGeom>
          <a:noFill/>
        </p:spPr>
        <p:txBody>
          <a:bodyPr wrap="none" rtlCol="0">
            <a:spAutoFit/>
          </a:bodyPr>
          <a:lstStyle/>
          <a:p>
            <a:pPr defTabSz="932597"/>
            <a:r>
              <a:rPr lang="en-US" sz="3672" dirty="0">
                <a:solidFill>
                  <a:prstClr val="black"/>
                </a:solidFill>
                <a:latin typeface="Consolas"/>
                <a:cs typeface="Consolas"/>
              </a:rPr>
              <a:t>&lt;i&gt;</a:t>
            </a:r>
          </a:p>
          <a:p>
            <a:pPr defTabSz="932597"/>
            <a:endParaRPr lang="en-US" sz="1836" dirty="0">
              <a:solidFill>
                <a:prstClr val="black"/>
              </a:solidFill>
              <a:latin typeface="Consolas"/>
              <a:cs typeface="Consolas"/>
            </a:endParaRPr>
          </a:p>
          <a:p>
            <a:pPr defTabSz="932597"/>
            <a:r>
              <a:rPr lang="en-US" sz="3672" dirty="0">
                <a:solidFill>
                  <a:prstClr val="black"/>
                </a:solidFill>
                <a:latin typeface="Consolas"/>
                <a:cs typeface="Consolas"/>
              </a:rPr>
              <a:t>&lt;bought&gt;</a:t>
            </a:r>
          </a:p>
          <a:p>
            <a:pPr defTabSz="932597"/>
            <a:endParaRPr lang="en-US" sz="1836" dirty="0">
              <a:solidFill>
                <a:prstClr val="black"/>
              </a:solidFill>
              <a:latin typeface="Consolas"/>
              <a:cs typeface="Consolas"/>
            </a:endParaRPr>
          </a:p>
          <a:p>
            <a:pPr defTabSz="932597"/>
            <a:r>
              <a:rPr lang="en-US" sz="3672" dirty="0">
                <a:solidFill>
                  <a:prstClr val="black"/>
                </a:solidFill>
                <a:latin typeface="Consolas"/>
                <a:cs typeface="Consolas"/>
              </a:rPr>
              <a:t>&lt;a&gt; </a:t>
            </a:r>
          </a:p>
          <a:p>
            <a:pPr defTabSz="932597"/>
            <a:endParaRPr lang="en-US" sz="1836" dirty="0">
              <a:solidFill>
                <a:prstClr val="black"/>
              </a:solidFill>
              <a:latin typeface="Consolas"/>
              <a:cs typeface="Consolas"/>
            </a:endParaRPr>
          </a:p>
          <a:p>
            <a:pPr defTabSz="932597"/>
            <a:r>
              <a:rPr lang="en-US" sz="3672" dirty="0">
                <a:solidFill>
                  <a:prstClr val="black"/>
                </a:solidFill>
                <a:latin typeface="Consolas"/>
                <a:cs typeface="Consolas"/>
              </a:rPr>
              <a:t>&lt;car&gt;</a:t>
            </a:r>
          </a:p>
          <a:p>
            <a:pPr defTabSz="932597"/>
            <a:endParaRPr lang="en-US" sz="1836" dirty="0">
              <a:solidFill>
                <a:prstClr val="black"/>
              </a:solidFill>
              <a:latin typeface="Consolas"/>
              <a:cs typeface="Consolas"/>
            </a:endParaRPr>
          </a:p>
          <a:p>
            <a:pPr defTabSz="932597"/>
            <a:r>
              <a:rPr lang="en-US" sz="3672" dirty="0">
                <a:solidFill>
                  <a:prstClr val="black"/>
                </a:solidFill>
                <a:latin typeface="Consolas"/>
                <a:cs typeface="Consolas"/>
              </a:rPr>
              <a:t>&lt;.&gt;</a:t>
            </a:r>
          </a:p>
          <a:p>
            <a:pPr defTabSz="932597"/>
            <a:endParaRPr lang="en-US" sz="1836" dirty="0">
              <a:solidFill>
                <a:prstClr val="black"/>
              </a:solidFill>
              <a:latin typeface="Calibri" panose="020F0502020204030204"/>
            </a:endParaRPr>
          </a:p>
          <a:p>
            <a:pPr defTabSz="932597"/>
            <a:endParaRPr lang="en-US" sz="1836" dirty="0">
              <a:solidFill>
                <a:prstClr val="black"/>
              </a:solidFill>
              <a:latin typeface="Calibri" panose="020F0502020204030204"/>
            </a:endParaRPr>
          </a:p>
        </p:txBody>
      </p:sp>
      <p:sp>
        <p:nvSpPr>
          <p:cNvPr id="9" name="TextBox 8"/>
          <p:cNvSpPr txBox="1"/>
          <p:nvPr/>
        </p:nvSpPr>
        <p:spPr>
          <a:xfrm>
            <a:off x="6338922" y="2058031"/>
            <a:ext cx="4362545" cy="4576453"/>
          </a:xfrm>
          <a:prstGeom prst="rect">
            <a:avLst/>
          </a:prstGeom>
          <a:noFill/>
        </p:spPr>
        <p:txBody>
          <a:bodyPr wrap="square" rtlCol="0">
            <a:spAutoFit/>
          </a:bodyPr>
          <a:lstStyle/>
          <a:p>
            <a:pPr defTabSz="932597"/>
            <a:r>
              <a:rPr lang="en-US" sz="2856" dirty="0">
                <a:solidFill>
                  <a:prstClr val="black"/>
                </a:solidFill>
                <a:latin typeface="Calibri" panose="020F0502020204030204"/>
              </a:rPr>
              <a:t>You have to remember to represent “purchased” and “automobile.”</a:t>
            </a:r>
          </a:p>
          <a:p>
            <a:pPr defTabSz="932597"/>
            <a:endParaRPr lang="en-US" sz="2856" dirty="0">
              <a:solidFill>
                <a:prstClr val="black"/>
              </a:solidFill>
              <a:latin typeface="Calibri" panose="020F0502020204030204"/>
            </a:endParaRPr>
          </a:p>
          <a:p>
            <a:pPr defTabSz="932597"/>
            <a:r>
              <a:rPr lang="en-US" sz="2856" dirty="0">
                <a:solidFill>
                  <a:prstClr val="black"/>
                </a:solidFill>
                <a:latin typeface="Calibri" panose="020F0502020204030204"/>
              </a:rPr>
              <a:t>What about “truck”?</a:t>
            </a:r>
          </a:p>
          <a:p>
            <a:pPr defTabSz="932597"/>
            <a:endParaRPr lang="en-US" sz="2856" dirty="0">
              <a:solidFill>
                <a:prstClr val="black"/>
              </a:solidFill>
              <a:latin typeface="Calibri" panose="020F0502020204030204"/>
            </a:endParaRPr>
          </a:p>
          <a:p>
            <a:pPr defTabSz="932597"/>
            <a:r>
              <a:rPr lang="en-US" sz="2856" dirty="0">
                <a:solidFill>
                  <a:prstClr val="black"/>
                </a:solidFill>
                <a:latin typeface="Calibri" panose="020F0502020204030204"/>
              </a:rPr>
              <a:t>How do you encode the meaning of the entire sentence?</a:t>
            </a:r>
          </a:p>
          <a:p>
            <a:pPr defTabSz="932597"/>
            <a:endParaRPr lang="en-US" sz="2856" dirty="0">
              <a:solidFill>
                <a:prstClr val="black"/>
              </a:solidFill>
              <a:latin typeface="Calibri" panose="020F0502020204030204"/>
            </a:endParaRPr>
          </a:p>
        </p:txBody>
      </p:sp>
      <p:cxnSp>
        <p:nvCxnSpPr>
          <p:cNvPr id="11" name="Straight Connector 10"/>
          <p:cNvCxnSpPr/>
          <p:nvPr/>
        </p:nvCxnSpPr>
        <p:spPr>
          <a:xfrm flipH="1">
            <a:off x="6140264" y="1986516"/>
            <a:ext cx="0" cy="4592827"/>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70113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975" y="605544"/>
            <a:ext cx="10724938" cy="486026"/>
          </a:xfrm>
        </p:spPr>
        <p:txBody>
          <a:bodyPr>
            <a:noAutofit/>
          </a:bodyPr>
          <a:lstStyle/>
          <a:p>
            <a:pPr algn="ctr"/>
            <a:r>
              <a:rPr lang="en-US" b="1" dirty="0"/>
              <a:t>But what about a sentence?</a:t>
            </a:r>
            <a:br>
              <a:rPr lang="en-US" b="1" dirty="0"/>
            </a:br>
            <a:endParaRPr lang="en-US" b="1" dirty="0"/>
          </a:p>
        </p:txBody>
      </p:sp>
      <p:sp>
        <p:nvSpPr>
          <p:cNvPr id="5" name="TextBox 4"/>
          <p:cNvSpPr txBox="1"/>
          <p:nvPr/>
        </p:nvSpPr>
        <p:spPr>
          <a:xfrm>
            <a:off x="1836146" y="1524489"/>
            <a:ext cx="8812164" cy="3808043"/>
          </a:xfrm>
          <a:prstGeom prst="rect">
            <a:avLst/>
          </a:prstGeom>
          <a:noFill/>
        </p:spPr>
        <p:txBody>
          <a:bodyPr wrap="square" rtlCol="0">
            <a:spAutoFit/>
          </a:bodyPr>
          <a:lstStyle/>
          <a:p>
            <a:pPr defTabSz="932597"/>
            <a:r>
              <a:rPr lang="en-US" sz="2856" dirty="0">
                <a:solidFill>
                  <a:prstClr val="black"/>
                </a:solidFill>
                <a:latin typeface="Calibri" panose="020F0502020204030204"/>
              </a:rPr>
              <a:t>Algorithm for generating vectors for sentences</a:t>
            </a:r>
          </a:p>
          <a:p>
            <a:pPr defTabSz="932597"/>
            <a:endParaRPr lang="en-US" sz="816" dirty="0">
              <a:solidFill>
                <a:prstClr val="black"/>
              </a:solidFill>
              <a:latin typeface="Calibri" panose="020F0502020204030204"/>
            </a:endParaRPr>
          </a:p>
          <a:p>
            <a:pPr marL="349724" indent="-349724" defTabSz="932597">
              <a:buFontTx/>
              <a:buAutoNum type="arabicPeriod"/>
            </a:pPr>
            <a:r>
              <a:rPr lang="en-US" sz="2856" dirty="0">
                <a:solidFill>
                  <a:prstClr val="black"/>
                </a:solidFill>
                <a:latin typeface="Calibri" panose="020F0502020204030204"/>
              </a:rPr>
              <a:t>Make the sentence vector be the vector for the first word.</a:t>
            </a:r>
          </a:p>
          <a:p>
            <a:pPr marL="349724" indent="-349724" defTabSz="932597">
              <a:buFontTx/>
              <a:buAutoNum type="arabicPeriod"/>
            </a:pPr>
            <a:r>
              <a:rPr lang="en-US" sz="2856" dirty="0">
                <a:solidFill>
                  <a:prstClr val="black"/>
                </a:solidFill>
                <a:latin typeface="Calibri" panose="020F0502020204030204"/>
              </a:rPr>
              <a:t>For each subsequent word, combine its vector with the sentence vector.	</a:t>
            </a:r>
          </a:p>
          <a:p>
            <a:pPr marL="349724" indent="-349724" defTabSz="932597">
              <a:buFontTx/>
              <a:buAutoNum type="arabicPeriod"/>
            </a:pPr>
            <a:r>
              <a:rPr lang="en-US" sz="2856" dirty="0">
                <a:solidFill>
                  <a:prstClr val="black"/>
                </a:solidFill>
                <a:latin typeface="Calibri" panose="020F0502020204030204"/>
              </a:rPr>
              <a:t>The resulting vector after the last word is the sentence vector. </a:t>
            </a:r>
            <a:br>
              <a:rPr lang="en-US" sz="2856" dirty="0">
                <a:solidFill>
                  <a:prstClr val="black"/>
                </a:solidFill>
                <a:latin typeface="Calibri" panose="020F0502020204030204"/>
              </a:rPr>
            </a:br>
            <a:endParaRPr lang="en-US" sz="2856" dirty="0">
              <a:solidFill>
                <a:prstClr val="black"/>
              </a:solidFill>
              <a:latin typeface="Calibri" panose="020F0502020204030204"/>
            </a:endParaRPr>
          </a:p>
        </p:txBody>
      </p:sp>
      <p:sp>
        <p:nvSpPr>
          <p:cNvPr id="6" name="TextBox 5"/>
          <p:cNvSpPr txBox="1"/>
          <p:nvPr/>
        </p:nvSpPr>
        <p:spPr>
          <a:xfrm>
            <a:off x="1177234" y="5449112"/>
            <a:ext cx="10470592" cy="594650"/>
          </a:xfrm>
          <a:prstGeom prst="rect">
            <a:avLst/>
          </a:prstGeom>
          <a:noFill/>
        </p:spPr>
        <p:txBody>
          <a:bodyPr wrap="square" rtlCol="0">
            <a:spAutoFit/>
          </a:bodyPr>
          <a:lstStyle/>
          <a:p>
            <a:pPr algn="ctr" defTabSz="932597"/>
            <a:r>
              <a:rPr lang="en-US" sz="3264" dirty="0">
                <a:solidFill>
                  <a:prstClr val="black"/>
                </a:solidFill>
                <a:latin typeface="Calibri" panose="020F0502020204030204"/>
              </a:rPr>
              <a:t>Can be implemented using a recurrent neural network (RNN)</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91921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0754" y="95633"/>
            <a:ext cx="11885514" cy="914688"/>
          </a:xfrm>
        </p:spPr>
        <p:txBody>
          <a:bodyPr>
            <a:noAutofit/>
          </a:bodyPr>
          <a:lstStyle/>
          <a:p>
            <a:pPr algn="ctr"/>
            <a:r>
              <a:rPr lang="en-US" sz="6119" dirty="0"/>
              <a:t>LSTM RNN</a:t>
            </a:r>
          </a:p>
        </p:txBody>
      </p:sp>
      <p:sp>
        <p:nvSpPr>
          <p:cNvPr id="7" name="Rectangle 3"/>
          <p:cNvSpPr>
            <a:spLocks noChangeArrowheads="1"/>
          </p:cNvSpPr>
          <p:nvPr/>
        </p:nvSpPr>
        <p:spPr bwMode="auto">
          <a:xfrm>
            <a:off x="882" y="114030"/>
            <a:ext cx="221040" cy="238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eaLnBrk="0" fontAlgn="base" hangingPunct="0">
              <a:spcBef>
                <a:spcPct val="0"/>
              </a:spcBef>
              <a:spcAft>
                <a:spcPct val="0"/>
              </a:spcAft>
            </a:pPr>
            <a:r>
              <a:rPr lang="en-US" altLang="en-US" sz="918">
                <a:solidFill>
                  <a:prstClr val="black"/>
                </a:solidFill>
                <a:latin typeface="Arial" panose="020B0604020202020204" pitchFamily="34" charset="0"/>
                <a:ea typeface="Times New Roman" panose="02020603050405020304" pitchFamily="18" charset="0"/>
              </a:rPr>
              <a:t> </a:t>
            </a:r>
            <a:endParaRPr lang="en-US" altLang="en-US" sz="1836">
              <a:solidFill>
                <a:prstClr val="black"/>
              </a:solidFill>
              <a:latin typeface="Arial" panose="020B0604020202020204" pitchFamily="34" charset="0"/>
            </a:endParaRPr>
          </a:p>
        </p:txBody>
      </p:sp>
      <p:sp>
        <p:nvSpPr>
          <p:cNvPr id="8" name="Rectangle 4"/>
          <p:cNvSpPr>
            <a:spLocks noChangeArrowheads="1"/>
          </p:cNvSpPr>
          <p:nvPr/>
        </p:nvSpPr>
        <p:spPr bwMode="auto">
          <a:xfrm>
            <a:off x="882" y="-191155"/>
            <a:ext cx="188409" cy="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60" tIns="46630" rIns="93260" bIns="46630" numCol="1" anchor="ctr" anchorCtr="0" compatLnSpc="1">
            <a:prstTxWarp prst="textNoShape">
              <a:avLst/>
            </a:prstTxWarp>
            <a:spAutoFit/>
          </a:bodyPr>
          <a:lstStyle/>
          <a:p>
            <a:pPr defTabSz="932597"/>
            <a:endParaRPr lang="en-US" sz="1836">
              <a:solidFill>
                <a:prstClr val="black"/>
              </a:solidFill>
              <a:latin typeface="Calibri" panose="020F0502020204030204"/>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906" y="1649953"/>
            <a:ext cx="4913207" cy="3957567"/>
          </a:xfrm>
          <a:prstGeom prst="rect">
            <a:avLst/>
          </a:prstGeom>
          <a:ln w="12700">
            <a:solidFill>
              <a:schemeClr val="tx1">
                <a:alpha val="99000"/>
              </a:schemeClr>
            </a:solidFill>
          </a:ln>
        </p:spPr>
      </p:pic>
      <p:sp>
        <p:nvSpPr>
          <p:cNvPr id="13" name="TextBox 12"/>
          <p:cNvSpPr txBox="1"/>
          <p:nvPr/>
        </p:nvSpPr>
        <p:spPr>
          <a:xfrm>
            <a:off x="882" y="6617840"/>
            <a:ext cx="8192073" cy="382308"/>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a:t>
            </a:r>
            <a:r>
              <a:rPr lang="fr-FR" sz="1836" dirty="0">
                <a:solidFill>
                  <a:prstClr val="white">
                    <a:lumMod val="50000"/>
                  </a:prstClr>
                </a:solidFill>
                <a:latin typeface="Calibri" panose="020F0502020204030204"/>
              </a:rPr>
              <a:t>Huang et al., Communications ACM 01/2014</a:t>
            </a:r>
            <a:endParaRPr lang="en-US" sz="1836" dirty="0">
              <a:solidFill>
                <a:prstClr val="white">
                  <a:lumMod val="50000"/>
                </a:prstClr>
              </a:solidFill>
              <a:latin typeface="Calibri" panose="020F0502020204030204"/>
            </a:endParaRPr>
          </a:p>
        </p:txBody>
      </p:sp>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48118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What can you do with a Sentence Vector?</a:t>
            </a:r>
          </a:p>
        </p:txBody>
      </p:sp>
      <p:sp>
        <p:nvSpPr>
          <p:cNvPr id="5" name="TextBox 4"/>
          <p:cNvSpPr txBox="1"/>
          <p:nvPr/>
        </p:nvSpPr>
        <p:spPr>
          <a:xfrm>
            <a:off x="2063919" y="3547722"/>
            <a:ext cx="8584390" cy="1118805"/>
          </a:xfrm>
          <a:prstGeom prst="rect">
            <a:avLst/>
          </a:prstGeom>
          <a:noFill/>
        </p:spPr>
        <p:txBody>
          <a:bodyPr wrap="square" rtlCol="0">
            <a:spAutoFit/>
          </a:bodyPr>
          <a:lstStyle/>
          <a:p>
            <a:pPr defTabSz="932597"/>
            <a:r>
              <a:rPr lang="en-US" sz="3264" dirty="0">
                <a:solidFill>
                  <a:prstClr val="black"/>
                </a:solidFill>
                <a:latin typeface="Calibri" panose="020F0502020204030204"/>
              </a:rPr>
              <a:t>You can unwind in the other direction to do machine translation.</a:t>
            </a:r>
          </a:p>
        </p:txBody>
      </p:sp>
      <p:sp>
        <p:nvSpPr>
          <p:cNvPr id="6" name="TextBox 5"/>
          <p:cNvSpPr txBox="1"/>
          <p:nvPr/>
        </p:nvSpPr>
        <p:spPr>
          <a:xfrm>
            <a:off x="2063919" y="5130897"/>
            <a:ext cx="8085778" cy="1118805"/>
          </a:xfrm>
          <a:prstGeom prst="rect">
            <a:avLst/>
          </a:prstGeom>
          <a:noFill/>
        </p:spPr>
        <p:txBody>
          <a:bodyPr wrap="square" rtlCol="0">
            <a:spAutoFit/>
          </a:bodyPr>
          <a:lstStyle/>
          <a:p>
            <a:pPr defTabSz="932597"/>
            <a:r>
              <a:rPr lang="en-US" sz="3264" dirty="0">
                <a:solidFill>
                  <a:prstClr val="black"/>
                </a:solidFill>
                <a:latin typeface="Calibri" panose="020F0502020204030204"/>
              </a:rPr>
              <a:t>Called a seq2seq model, or Neural Machine Translation, or encoder-decoder model.</a:t>
            </a:r>
          </a:p>
        </p:txBody>
      </p:sp>
      <p:sp>
        <p:nvSpPr>
          <p:cNvPr id="3" name="Rectangle 2"/>
          <p:cNvSpPr/>
          <p:nvPr/>
        </p:nvSpPr>
        <p:spPr>
          <a:xfrm>
            <a:off x="2063919" y="2466793"/>
            <a:ext cx="5143703" cy="606488"/>
          </a:xfrm>
          <a:prstGeom prst="rect">
            <a:avLst/>
          </a:prstGeom>
        </p:spPr>
        <p:txBody>
          <a:bodyPr wrap="none">
            <a:spAutoFit/>
          </a:bodyPr>
          <a:lstStyle/>
          <a:p>
            <a:pPr defTabSz="932597"/>
            <a:r>
              <a:rPr lang="en-US" sz="3264" dirty="0">
                <a:solidFill>
                  <a:prstClr val="black"/>
                </a:solidFill>
                <a:latin typeface="Calibri" panose="020F0502020204030204"/>
              </a:rPr>
              <a:t>You can feed it to a classifier.</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6878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666" y="17719"/>
            <a:ext cx="10724938" cy="1351952"/>
          </a:xfrm>
        </p:spPr>
        <p:txBody>
          <a:bodyPr/>
          <a:lstStyle/>
          <a:p>
            <a:pPr algn="ctr"/>
            <a:r>
              <a:rPr lang="en-US" b="1" dirty="0"/>
              <a:t>Deep learning and question answering</a:t>
            </a:r>
          </a:p>
        </p:txBody>
      </p:sp>
      <p:sp>
        <p:nvSpPr>
          <p:cNvPr id="4" name="TextBox 3"/>
          <p:cNvSpPr txBox="1"/>
          <p:nvPr/>
        </p:nvSpPr>
        <p:spPr>
          <a:xfrm>
            <a:off x="1722669" y="1369670"/>
            <a:ext cx="3509050" cy="2015196"/>
          </a:xfrm>
          <a:prstGeom prst="rect">
            <a:avLst/>
          </a:prstGeom>
          <a:noFill/>
        </p:spPr>
        <p:txBody>
          <a:bodyPr wrap="none" rtlCol="0">
            <a:spAutoFit/>
          </a:bodyPr>
          <a:lstStyle/>
          <a:p>
            <a:pPr defTabSz="932597"/>
            <a:r>
              <a:rPr lang="en-US" sz="2448" dirty="0">
                <a:solidFill>
                  <a:prstClr val="black"/>
                </a:solidFill>
                <a:latin typeface="Times New Roman"/>
                <a:cs typeface="Times New Roman"/>
              </a:rPr>
              <a:t>Bob went home.</a:t>
            </a:r>
          </a:p>
          <a:p>
            <a:pPr defTabSz="932597"/>
            <a:r>
              <a:rPr lang="en-US" sz="2448" dirty="0">
                <a:solidFill>
                  <a:prstClr val="black"/>
                </a:solidFill>
                <a:latin typeface="Times New Roman"/>
                <a:cs typeface="Times New Roman"/>
              </a:rPr>
              <a:t>Tim went to the junkyard.</a:t>
            </a:r>
          </a:p>
          <a:p>
            <a:pPr defTabSz="932597"/>
            <a:r>
              <a:rPr lang="en-US" sz="2448" dirty="0">
                <a:solidFill>
                  <a:prstClr val="black"/>
                </a:solidFill>
                <a:latin typeface="Times New Roman"/>
                <a:cs typeface="Times New Roman"/>
              </a:rPr>
              <a:t>Bob picked up the jar.</a:t>
            </a:r>
          </a:p>
          <a:p>
            <a:pPr defTabSz="932597"/>
            <a:r>
              <a:rPr lang="en-US" sz="2448" dirty="0">
                <a:solidFill>
                  <a:prstClr val="black"/>
                </a:solidFill>
                <a:latin typeface="Times New Roman"/>
                <a:cs typeface="Times New Roman"/>
              </a:rPr>
              <a:t>Bob went to town.</a:t>
            </a:r>
          </a:p>
          <a:p>
            <a:pPr defTabSz="932597"/>
            <a:r>
              <a:rPr lang="en-US" sz="2448" dirty="0">
                <a:solidFill>
                  <a:srgbClr val="C84D5F"/>
                </a:solidFill>
                <a:latin typeface="Calibri" panose="020F0502020204030204"/>
              </a:rPr>
              <a:t>Where is the jar? A: town</a:t>
            </a:r>
          </a:p>
        </p:txBody>
      </p:sp>
      <p:sp>
        <p:nvSpPr>
          <p:cNvPr id="3" name="TextBox 2"/>
          <p:cNvSpPr txBox="1"/>
          <p:nvPr/>
        </p:nvSpPr>
        <p:spPr>
          <a:xfrm>
            <a:off x="6409456" y="1385367"/>
            <a:ext cx="4283083" cy="2399401"/>
          </a:xfrm>
          <a:prstGeom prst="rect">
            <a:avLst/>
          </a:prstGeom>
          <a:noFill/>
        </p:spPr>
        <p:txBody>
          <a:bodyPr wrap="square" rtlCol="0">
            <a:spAutoFit/>
          </a:bodyPr>
          <a:lstStyle/>
          <a:p>
            <a:pPr defTabSz="932597"/>
            <a:r>
              <a:rPr lang="en-US" sz="2448" dirty="0">
                <a:solidFill>
                  <a:prstClr val="black"/>
                </a:solidFill>
                <a:latin typeface="Calibri" panose="020F0502020204030204"/>
              </a:rPr>
              <a:t>Memory Networks [Weston et al., 2014]: Updates memory vectors based on a question and finds the best one to give the output.</a:t>
            </a:r>
          </a:p>
          <a:p>
            <a:pPr defTabSz="932597"/>
            <a:endParaRPr lang="en-US" sz="2448" dirty="0">
              <a:solidFill>
                <a:prstClr val="black"/>
              </a:solidFill>
              <a:latin typeface="Calibri" panose="020F0502020204030204"/>
            </a:endParaRPr>
          </a:p>
        </p:txBody>
      </p:sp>
      <p:sp>
        <p:nvSpPr>
          <p:cNvPr id="5" name="TextBox 4"/>
          <p:cNvSpPr txBox="1"/>
          <p:nvPr/>
        </p:nvSpPr>
        <p:spPr>
          <a:xfrm>
            <a:off x="1722669" y="3937275"/>
            <a:ext cx="4121865" cy="1975862"/>
          </a:xfrm>
          <a:prstGeom prst="rect">
            <a:avLst/>
          </a:prstGeom>
          <a:noFill/>
        </p:spPr>
        <p:txBody>
          <a:bodyPr wrap="square" rtlCol="0">
            <a:spAutoFit/>
          </a:bodyPr>
          <a:lstStyle/>
          <a:p>
            <a:pPr defTabSz="932597"/>
            <a:r>
              <a:rPr lang="en-US" sz="2448" dirty="0">
                <a:solidFill>
                  <a:prstClr val="black"/>
                </a:solidFill>
                <a:latin typeface="Times New Roman"/>
                <a:cs typeface="Times New Roman"/>
              </a:rPr>
              <a:t>The office is north of the yard.</a:t>
            </a:r>
          </a:p>
          <a:p>
            <a:pPr defTabSz="932597"/>
            <a:r>
              <a:rPr lang="en-US" sz="2448" dirty="0">
                <a:solidFill>
                  <a:prstClr val="black"/>
                </a:solidFill>
                <a:latin typeface="Times New Roman"/>
                <a:cs typeface="Times New Roman"/>
              </a:rPr>
              <a:t>The bath is north of the office.</a:t>
            </a:r>
          </a:p>
          <a:p>
            <a:pPr defTabSz="932597"/>
            <a:r>
              <a:rPr lang="en-US" sz="2448" dirty="0">
                <a:solidFill>
                  <a:prstClr val="black"/>
                </a:solidFill>
                <a:latin typeface="Times New Roman"/>
                <a:cs typeface="Times New Roman"/>
              </a:rPr>
              <a:t>The yard is west of the kitchen.</a:t>
            </a:r>
          </a:p>
          <a:p>
            <a:pPr defTabSz="932597"/>
            <a:r>
              <a:rPr lang="en-US" sz="2448" dirty="0">
                <a:solidFill>
                  <a:srgbClr val="C84D5F"/>
                </a:solidFill>
                <a:latin typeface="Calibri" panose="020F0502020204030204"/>
              </a:rPr>
              <a:t>How do you go from the office to the kitchen? A: south, east</a:t>
            </a:r>
          </a:p>
        </p:txBody>
      </p:sp>
      <p:sp>
        <p:nvSpPr>
          <p:cNvPr id="6" name="TextBox 5"/>
          <p:cNvSpPr txBox="1"/>
          <p:nvPr/>
        </p:nvSpPr>
        <p:spPr>
          <a:xfrm>
            <a:off x="6409456" y="3937275"/>
            <a:ext cx="4127649" cy="1975862"/>
          </a:xfrm>
          <a:prstGeom prst="rect">
            <a:avLst/>
          </a:prstGeom>
          <a:noFill/>
        </p:spPr>
        <p:txBody>
          <a:bodyPr wrap="square" rtlCol="0">
            <a:spAutoFit/>
          </a:bodyPr>
          <a:lstStyle/>
          <a:p>
            <a:pPr defTabSz="932597"/>
            <a:r>
              <a:rPr lang="en-US" sz="2448" dirty="0">
                <a:solidFill>
                  <a:prstClr val="black"/>
                </a:solidFill>
                <a:latin typeface="Calibri" panose="020F0502020204030204"/>
              </a:rPr>
              <a:t>Neural Reasoner [Peng et al., 2015]: Encodes the question and facts in many layers, and the final layer is put through a function that gives the answer.</a:t>
            </a:r>
          </a:p>
        </p:txBody>
      </p:sp>
      <p:cxnSp>
        <p:nvCxnSpPr>
          <p:cNvPr id="7" name="Straight Connector 6"/>
          <p:cNvCxnSpPr>
            <a:cxnSpLocks/>
          </p:cNvCxnSpPr>
          <p:nvPr/>
        </p:nvCxnSpPr>
        <p:spPr>
          <a:xfrm>
            <a:off x="5953143" y="1230242"/>
            <a:ext cx="0" cy="211702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37</a:t>
            </a:fld>
            <a:endParaRPr lang="en-US" dirty="0">
              <a:solidFill>
                <a:prstClr val="black">
                  <a:tint val="75000"/>
                </a:prstClr>
              </a:solidFill>
              <a:latin typeface="Calibri" panose="020F0502020204030204"/>
            </a:endParaRPr>
          </a:p>
        </p:txBody>
      </p:sp>
      <p:cxnSp>
        <p:nvCxnSpPr>
          <p:cNvPr id="9" name="Straight Connector 8"/>
          <p:cNvCxnSpPr>
            <a:cxnSpLocks/>
          </p:cNvCxnSpPr>
          <p:nvPr/>
        </p:nvCxnSpPr>
        <p:spPr>
          <a:xfrm>
            <a:off x="1885930" y="3591515"/>
            <a:ext cx="8879575" cy="29764"/>
          </a:xfrm>
          <a:prstGeom prst="line">
            <a:avLst/>
          </a:prstGeom>
          <a:ln w="50800">
            <a:solidFill>
              <a:srgbClr val="C84D5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5953143" y="4044588"/>
            <a:ext cx="0" cy="211702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7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930" y="2510707"/>
            <a:ext cx="10724938" cy="1351952"/>
          </a:xfrm>
        </p:spPr>
        <p:txBody>
          <a:bodyPr>
            <a:normAutofit/>
          </a:bodyPr>
          <a:lstStyle/>
          <a:p>
            <a:pPr algn="ctr"/>
            <a:r>
              <a:rPr lang="en-US" b="1" dirty="0"/>
              <a:t>Other commonly used DNNs</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78914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53" y="518877"/>
            <a:ext cx="11733569" cy="750553"/>
          </a:xfrm>
        </p:spPr>
        <p:txBody>
          <a:bodyPr>
            <a:noAutofit/>
          </a:bodyPr>
          <a:lstStyle/>
          <a:p>
            <a:pPr algn="ctr"/>
            <a:r>
              <a:rPr lang="en-US" sz="6119" b="1" dirty="0"/>
              <a:t>Region Based CNN (RCNN)</a:t>
            </a:r>
          </a:p>
        </p:txBody>
      </p:sp>
      <p:sp>
        <p:nvSpPr>
          <p:cNvPr id="16" name="Rectangle 15"/>
          <p:cNvSpPr/>
          <p:nvPr/>
        </p:nvSpPr>
        <p:spPr>
          <a:xfrm>
            <a:off x="882" y="6478597"/>
            <a:ext cx="5351366" cy="382308"/>
          </a:xfrm>
          <a:prstGeom prst="rect">
            <a:avLst/>
          </a:prstGeom>
        </p:spPr>
        <p:txBody>
          <a:bodyPr wrap="square">
            <a:spAutoFit/>
          </a:bodyPr>
          <a:lstStyle/>
          <a:p>
            <a:pPr defTabSz="932597"/>
            <a:r>
              <a:rPr lang="en-US" sz="1836" dirty="0">
                <a:solidFill>
                  <a:prstClr val="white">
                    <a:lumMod val="50000"/>
                  </a:prstClr>
                </a:solidFill>
                <a:latin typeface="Calibri" panose="020F0502020204030204"/>
              </a:rPr>
              <a:t>*https://arxiv.org/pdf/1311.2524v5.pdf</a:t>
            </a:r>
          </a:p>
        </p:txBody>
      </p:sp>
      <p:sp>
        <p:nvSpPr>
          <p:cNvPr id="5" name="TextBox 4"/>
          <p:cNvSpPr txBox="1"/>
          <p:nvPr/>
        </p:nvSpPr>
        <p:spPr>
          <a:xfrm>
            <a:off x="855768" y="1943491"/>
            <a:ext cx="10724938" cy="670512"/>
          </a:xfrm>
          <a:prstGeom prst="rect">
            <a:avLst/>
          </a:prstGeom>
          <a:solidFill>
            <a:schemeClr val="bg1"/>
          </a:solidFill>
        </p:spPr>
        <p:txBody>
          <a:bodyPr wrap="square" rtlCol="0">
            <a:spAutoFit/>
          </a:bodyPr>
          <a:lstStyle/>
          <a:p>
            <a:pPr defTabSz="932597"/>
            <a:endParaRPr lang="en-US" sz="3672" dirty="0">
              <a:solidFill>
                <a:prstClr val="black"/>
              </a:solidFill>
              <a:latin typeface="Calibri" panose="020F0502020204030204"/>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009" y="2141686"/>
            <a:ext cx="8202453" cy="2954438"/>
          </a:xfrm>
          <a:prstGeom prst="rect">
            <a:avLst/>
          </a:prstGeom>
          <a:ln w="12700">
            <a:solidFill>
              <a:schemeClr val="tx1">
                <a:alpha val="99000"/>
              </a:schemeClr>
            </a:solidFill>
          </a:ln>
        </p:spPr>
      </p:pic>
      <p:sp>
        <p:nvSpPr>
          <p:cNvPr id="6" name="Slide Number Placeholder 5"/>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39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4823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384" y="508165"/>
            <a:ext cx="10309322" cy="675932"/>
          </a:xfrm>
        </p:spPr>
        <p:txBody>
          <a:bodyPr>
            <a:noAutofit/>
          </a:bodyPr>
          <a:lstStyle/>
          <a:p>
            <a:pPr algn="ctr"/>
            <a:r>
              <a:rPr lang="en-US" sz="6119" b="1" dirty="0"/>
              <a:t>Resources</a:t>
            </a:r>
            <a:endParaRPr lang="en-US" sz="6119" dirty="0"/>
          </a:p>
        </p:txBody>
      </p:sp>
      <p:sp>
        <p:nvSpPr>
          <p:cNvPr id="3" name="Text Placeholder 2"/>
          <p:cNvSpPr>
            <a:spLocks noGrp="1"/>
          </p:cNvSpPr>
          <p:nvPr>
            <p:ph type="body" sz="quarter" idx="10"/>
          </p:nvPr>
        </p:nvSpPr>
        <p:spPr>
          <a:xfrm>
            <a:off x="372680" y="3429755"/>
            <a:ext cx="12106731" cy="1288574"/>
          </a:xfrm>
        </p:spPr>
        <p:txBody>
          <a:bodyPr/>
          <a:lstStyle/>
          <a:p>
            <a:pPr marL="0" indent="0" algn="ctr">
              <a:buNone/>
            </a:pPr>
            <a:r>
              <a:rPr lang="en-US" sz="3672" dirty="0">
                <a:hlinkClick r:id="rId3"/>
              </a:rPr>
              <a:t>https://aka.ms/mlads2016_deeplearning</a:t>
            </a:r>
            <a:endParaRPr lang="en-US" sz="3672" dirty="0"/>
          </a:p>
          <a:p>
            <a:pPr marL="0" indent="0" algn="ctr">
              <a:buNone/>
            </a:pPr>
            <a:endParaRPr lang="en-US" sz="3672" dirty="0"/>
          </a:p>
        </p:txBody>
      </p:sp>
      <p:sp>
        <p:nvSpPr>
          <p:cNvPr id="4" name="Slide Number Placeholder 3"/>
          <p:cNvSpPr>
            <a:spLocks noGrp="1"/>
          </p:cNvSpPr>
          <p:nvPr>
            <p:ph type="sldNum" sz="quarter" idx="12"/>
          </p:nvPr>
        </p:nvSpPr>
        <p:spPr/>
        <p:txBody>
          <a:bodyPr/>
          <a:lstStyle/>
          <a:p>
            <a:pPr defTabSz="932597"/>
            <a:fld id="{6974C60E-8F8C-41D8-9BFF-6DF338C2FC78}" type="slidenum">
              <a:rPr lang="en-US">
                <a:solidFill>
                  <a:prstClr val="black">
                    <a:tint val="75000"/>
                  </a:prstClr>
                </a:solidFill>
                <a:latin typeface="Calibri" panose="020F0502020204030204"/>
              </a:rPr>
              <a:pPr defTabSz="932597"/>
              <a:t>4</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895291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53" y="610110"/>
            <a:ext cx="11733569" cy="750553"/>
          </a:xfrm>
        </p:spPr>
        <p:txBody>
          <a:bodyPr>
            <a:noAutofit/>
          </a:bodyPr>
          <a:lstStyle/>
          <a:p>
            <a:pPr algn="ctr"/>
            <a:r>
              <a:rPr lang="en-US" sz="6119" b="1" dirty="0"/>
              <a:t>Generating Image Descriptions </a:t>
            </a:r>
            <a:br>
              <a:rPr lang="en-US" sz="6119" b="1" dirty="0"/>
            </a:br>
            <a:r>
              <a:rPr lang="en-US" sz="6119" b="1" dirty="0"/>
              <a:t>(CNN-RNN)</a:t>
            </a:r>
          </a:p>
        </p:txBody>
      </p:sp>
      <p:sp>
        <p:nvSpPr>
          <p:cNvPr id="16" name="Rectangle 15"/>
          <p:cNvSpPr/>
          <p:nvPr/>
        </p:nvSpPr>
        <p:spPr>
          <a:xfrm>
            <a:off x="882" y="6478597"/>
            <a:ext cx="5351366" cy="382308"/>
          </a:xfrm>
          <a:prstGeom prst="rect">
            <a:avLst/>
          </a:prstGeom>
        </p:spPr>
        <p:txBody>
          <a:bodyPr wrap="square">
            <a:spAutoFit/>
          </a:bodyPr>
          <a:lstStyle/>
          <a:p>
            <a:pPr defTabSz="932597"/>
            <a:r>
              <a:rPr lang="en-US" sz="1836" dirty="0">
                <a:solidFill>
                  <a:prstClr val="white">
                    <a:lumMod val="50000"/>
                  </a:prstClr>
                </a:solidFill>
                <a:latin typeface="Calibri" panose="020F0502020204030204"/>
              </a:rPr>
              <a:t>*https://arxiv.org/pdf/1412.2306v2.pdf</a:t>
            </a:r>
          </a:p>
        </p:txBody>
      </p:sp>
      <p:sp>
        <p:nvSpPr>
          <p:cNvPr id="5" name="TextBox 4"/>
          <p:cNvSpPr txBox="1"/>
          <p:nvPr/>
        </p:nvSpPr>
        <p:spPr>
          <a:xfrm>
            <a:off x="855768" y="1943491"/>
            <a:ext cx="10724938" cy="670512"/>
          </a:xfrm>
          <a:prstGeom prst="rect">
            <a:avLst/>
          </a:prstGeom>
          <a:solidFill>
            <a:schemeClr val="bg1"/>
          </a:solidFill>
        </p:spPr>
        <p:txBody>
          <a:bodyPr wrap="square" rtlCol="0">
            <a:spAutoFit/>
          </a:bodyPr>
          <a:lstStyle/>
          <a:p>
            <a:pPr defTabSz="932597"/>
            <a:endParaRPr lang="en-US" sz="3672" dirty="0">
              <a:solidFill>
                <a:prstClr val="black"/>
              </a:solidFill>
              <a:latin typeface="Calibri" panose="020F0502020204030204"/>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2177481"/>
            <a:ext cx="12434711" cy="4198686"/>
          </a:xfrm>
          <a:prstGeom prst="rect">
            <a:avLst/>
          </a:prstGeom>
        </p:spPr>
      </p:pic>
      <p:sp>
        <p:nvSpPr>
          <p:cNvPr id="6" name="Slide Number Placeholder 5"/>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22469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3"/>
          <a:srcRect r="13930" b="2"/>
          <a:stretch/>
        </p:blipFill>
        <p:spPr>
          <a:xfrm>
            <a:off x="2425650" y="1924747"/>
            <a:ext cx="6357246" cy="4357739"/>
          </a:xfrm>
          <a:prstGeom prst="rect">
            <a:avLst/>
          </a:prstGeom>
        </p:spPr>
      </p:pic>
      <p:sp>
        <p:nvSpPr>
          <p:cNvPr id="2" name="Title 1"/>
          <p:cNvSpPr>
            <a:spLocks noGrp="1"/>
          </p:cNvSpPr>
          <p:nvPr>
            <p:ph type="title"/>
          </p:nvPr>
        </p:nvSpPr>
        <p:spPr>
          <a:xfrm>
            <a:off x="855768" y="372393"/>
            <a:ext cx="10724938" cy="1351952"/>
          </a:xfrm>
        </p:spPr>
        <p:txBody>
          <a:bodyPr>
            <a:normAutofit/>
          </a:bodyPr>
          <a:lstStyle/>
          <a:p>
            <a:pPr algn="ctr"/>
            <a:r>
              <a:rPr lang="en-US" sz="6119" b="1" dirty="0"/>
              <a:t>Deep Reinforcement Learning</a:t>
            </a:r>
            <a:endParaRPr lang="en-US" sz="6119" dirty="0"/>
          </a:p>
        </p:txBody>
      </p:sp>
      <p:sp>
        <p:nvSpPr>
          <p:cNvPr id="4" name="Slide Number Placeholder 3"/>
          <p:cNvSpPr>
            <a:spLocks noGrp="1"/>
          </p:cNvSpPr>
          <p:nvPr>
            <p:ph type="sldNum" sz="quarter" idx="12"/>
          </p:nvPr>
        </p:nvSpPr>
        <p:spPr>
          <a:xfrm>
            <a:off x="8782896" y="6482888"/>
            <a:ext cx="2797810" cy="372394"/>
          </a:xfrm>
        </p:spPr>
        <p:txBody>
          <a:bodyPr>
            <a:normAutofit/>
          </a:bodyPr>
          <a:lstStyle/>
          <a:p>
            <a:pPr defTabSz="932597"/>
            <a:fld id="{6BA20098-320B-459E-801E-54E5791438C8}" type="slidenum">
              <a:rPr lang="en-US">
                <a:solidFill>
                  <a:prstClr val="black">
                    <a:tint val="75000"/>
                  </a:prstClr>
                </a:solidFill>
                <a:latin typeface="Calibri" panose="020F0502020204030204"/>
              </a:rPr>
              <a:pPr defTabSz="932597"/>
              <a:t>41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438157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022" y="2510707"/>
            <a:ext cx="11473846" cy="1351952"/>
          </a:xfrm>
        </p:spPr>
        <p:txBody>
          <a:bodyPr>
            <a:normAutofit/>
          </a:bodyPr>
          <a:lstStyle/>
          <a:p>
            <a:pPr algn="ctr"/>
            <a:r>
              <a:rPr lang="en-US" b="1" dirty="0"/>
              <a:t>Deep Learning – Some use-cases in next 5 years?</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390933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Advanced Melanoma Screening and Detection</a:t>
            </a:r>
            <a:br>
              <a:rPr lang="en-US" b="1" dirty="0"/>
            </a:br>
            <a:endParaRPr lang="en-US" b="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64" dirty="0"/>
              <a:t>Researchers at the University of Michigan are putting advanced image recognition to work, detecting one of the most aggressive, but treatable in early stages, types of cancer. </a:t>
            </a:r>
          </a:p>
          <a:p>
            <a:pPr>
              <a:buFont typeface="Wingdings" panose="05000000000000000000" pitchFamily="2" charset="2"/>
              <a:buChar char="q"/>
            </a:pPr>
            <a:endParaRPr lang="en-US" sz="3264" dirty="0"/>
          </a:p>
          <a:p>
            <a:pPr>
              <a:buFont typeface="Wingdings" panose="05000000000000000000" pitchFamily="2" charset="2"/>
              <a:buChar char="q"/>
            </a:pPr>
            <a:r>
              <a:rPr lang="en-US" sz="3264" dirty="0"/>
              <a:t>The team trained a neural network to isolate features (texture and structure) of moles and suspicious lesions for better recognition and detecting melanoma known to date.</a:t>
            </a:r>
          </a:p>
          <a:p>
            <a:pPr>
              <a:buFont typeface="Wingdings" panose="05000000000000000000" pitchFamily="2" charset="2"/>
              <a:buChar char="q"/>
            </a:pPr>
            <a:endParaRPr lang="en-US" sz="3264" b="1" dirty="0"/>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288297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Neural Networks for Brain Cancer Detection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64" dirty="0"/>
              <a:t>A team of French researchers is working on spotting invasive brain cancer cells during surgery.</a:t>
            </a:r>
          </a:p>
          <a:p>
            <a:pPr marL="0" indent="0">
              <a:buNone/>
            </a:pPr>
            <a:endParaRPr lang="en-US" sz="3264" dirty="0"/>
          </a:p>
          <a:p>
            <a:pPr>
              <a:buFont typeface="Wingdings" panose="05000000000000000000" pitchFamily="2" charset="2"/>
              <a:buChar char="q"/>
            </a:pPr>
            <a:r>
              <a:rPr lang="en-US" sz="3264" dirty="0"/>
              <a:t>They found that using neural networks in conjunction with Raman spectroscopy during operations allows them to detect the cancerous cells easier and reduce residual cancer post-operation. </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428470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b="1" dirty="0"/>
              <a:t>Neural Networks in Weather Forecasting and Event Detection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264" dirty="0"/>
              <a:t>This traditional area for large-scale supercomputers is now becoming a hotbed for neural network development, particularly when it comes to weather event (pattern) detection.</a:t>
            </a:r>
          </a:p>
          <a:p>
            <a:pPr>
              <a:buFont typeface="Wingdings" panose="05000000000000000000" pitchFamily="2" charset="2"/>
              <a:buChar char="q"/>
            </a:pPr>
            <a:endParaRPr lang="en-US" sz="3264" dirty="0"/>
          </a:p>
          <a:p>
            <a:pPr>
              <a:buFont typeface="Wingdings" panose="05000000000000000000" pitchFamily="2" charset="2"/>
              <a:buChar char="q"/>
            </a:pPr>
            <a:r>
              <a:rPr lang="en-US" sz="3264" dirty="0"/>
              <a:t> In one such use case, computational fluid dynamics codes are matched with neural networks and other genetic algorithm approaches to detect cyclone activity.</a:t>
            </a:r>
          </a:p>
          <a:p>
            <a:pPr>
              <a:buFont typeface="Wingdings" panose="05000000000000000000" pitchFamily="2" charset="2"/>
              <a:buChar char="q"/>
            </a:pPr>
            <a:endParaRPr lang="en-US" sz="3264" dirty="0"/>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799817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461686"/>
            <a:ext cx="10724938" cy="808242"/>
          </a:xfrm>
        </p:spPr>
        <p:txBody>
          <a:bodyPr>
            <a:noAutofit/>
          </a:bodyPr>
          <a:lstStyle/>
          <a:p>
            <a:pPr algn="ctr"/>
            <a:r>
              <a:rPr lang="en-US" b="1" dirty="0"/>
              <a:t>Neural Networks in Finance</a:t>
            </a:r>
          </a:p>
        </p:txBody>
      </p:sp>
      <p:sp>
        <p:nvSpPr>
          <p:cNvPr id="3" name="Content Placeholder 2"/>
          <p:cNvSpPr>
            <a:spLocks noGrp="1"/>
          </p:cNvSpPr>
          <p:nvPr>
            <p:ph idx="1"/>
          </p:nvPr>
        </p:nvSpPr>
        <p:spPr>
          <a:xfrm>
            <a:off x="855768" y="2391036"/>
            <a:ext cx="10724938" cy="3234348"/>
          </a:xfrm>
        </p:spPr>
        <p:txBody>
          <a:bodyPr>
            <a:normAutofit/>
          </a:bodyPr>
          <a:lstStyle/>
          <a:p>
            <a:pPr>
              <a:buFont typeface="Wingdings" panose="05000000000000000000" pitchFamily="2" charset="2"/>
              <a:buChar char="q"/>
            </a:pPr>
            <a:r>
              <a:rPr lang="en-US" sz="3264" dirty="0"/>
              <a:t>Trading and risk management are two areas where we would expect to see developments for neural networks</a:t>
            </a:r>
          </a:p>
          <a:p>
            <a:pPr marL="0" indent="0">
              <a:buNone/>
            </a:pPr>
            <a:endParaRPr lang="en-US" sz="3264" dirty="0"/>
          </a:p>
          <a:p>
            <a:pPr>
              <a:buFont typeface="Wingdings" panose="05000000000000000000" pitchFamily="2" charset="2"/>
              <a:buChar char="q"/>
            </a:pPr>
            <a:r>
              <a:rPr lang="en-US" sz="3264" dirty="0"/>
              <a:t>Popular technical indicators along with neural networks and genetic algorithms are used to generate buy and sell signals for each stock and for portfolios of stocks</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2829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343" y="2606087"/>
            <a:ext cx="10724938" cy="1351952"/>
          </a:xfrm>
        </p:spPr>
        <p:txBody>
          <a:bodyPr>
            <a:normAutofit/>
          </a:bodyPr>
          <a:lstStyle/>
          <a:p>
            <a:pPr algn="ctr"/>
            <a:r>
              <a:rPr lang="en-US" b="1" dirty="0"/>
              <a:t>What deep learning still can’t do?</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122372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756" y="-82971"/>
            <a:ext cx="10724938" cy="1351952"/>
          </a:xfrm>
        </p:spPr>
        <p:txBody>
          <a:bodyPr/>
          <a:lstStyle/>
          <a:p>
            <a:pPr algn="ctr"/>
            <a:r>
              <a:rPr lang="en-US" b="1" dirty="0"/>
              <a:t>What deep learning still can’t do</a:t>
            </a:r>
          </a:p>
        </p:txBody>
      </p:sp>
      <p:sp>
        <p:nvSpPr>
          <p:cNvPr id="12" name="TextBox 11"/>
          <p:cNvSpPr txBox="1"/>
          <p:nvPr/>
        </p:nvSpPr>
        <p:spPr>
          <a:xfrm>
            <a:off x="1986927" y="1122061"/>
            <a:ext cx="4662122" cy="542399"/>
          </a:xfrm>
          <a:prstGeom prst="rect">
            <a:avLst/>
          </a:prstGeom>
          <a:noFill/>
        </p:spPr>
        <p:txBody>
          <a:bodyPr wrap="none" rtlCol="0">
            <a:spAutoFit/>
          </a:bodyPr>
          <a:lstStyle/>
          <a:p>
            <a:pPr marL="466298" indent="-466298" defTabSz="932597">
              <a:buFont typeface="Wingdings" panose="05000000000000000000" pitchFamily="2" charset="2"/>
              <a:buChar char="q"/>
            </a:pPr>
            <a:r>
              <a:rPr lang="en-US" sz="2856" dirty="0">
                <a:solidFill>
                  <a:srgbClr val="C84D5F"/>
                </a:solidFill>
                <a:latin typeface="Calibri" panose="020F0502020204030204"/>
              </a:rPr>
              <a:t>System 1: Fast and Parallel</a:t>
            </a:r>
          </a:p>
        </p:txBody>
      </p:sp>
      <p:sp>
        <p:nvSpPr>
          <p:cNvPr id="13" name="TextBox 12"/>
          <p:cNvSpPr txBox="1"/>
          <p:nvPr/>
        </p:nvSpPr>
        <p:spPr>
          <a:xfrm>
            <a:off x="2441514" y="1676698"/>
            <a:ext cx="8242902" cy="1887084"/>
          </a:xfrm>
          <a:prstGeom prst="rect">
            <a:avLst/>
          </a:prstGeom>
          <a:noFill/>
        </p:spPr>
        <p:txBody>
          <a:bodyPr wrap="square" rtlCol="0">
            <a:spAutoFit/>
          </a:bodyPr>
          <a:lstStyle/>
          <a:p>
            <a:pPr marL="466298" indent="-466298" defTabSz="932597">
              <a:buFont typeface="Wingdings" panose="05000000000000000000" pitchFamily="2" charset="2"/>
              <a:buChar char="§"/>
            </a:pPr>
            <a:r>
              <a:rPr lang="en-US" sz="2856" dirty="0">
                <a:solidFill>
                  <a:prstClr val="black"/>
                </a:solidFill>
                <a:latin typeface="Calibri" panose="020F0502020204030204"/>
              </a:rPr>
              <a:t>With computer vision, we seem to be on the </a:t>
            </a:r>
            <a:br>
              <a:rPr lang="en-US" sz="2856" dirty="0">
                <a:solidFill>
                  <a:prstClr val="black"/>
                </a:solidFill>
                <a:latin typeface="Calibri" panose="020F0502020204030204"/>
              </a:rPr>
            </a:br>
            <a:r>
              <a:rPr lang="en-US" sz="2856" dirty="0">
                <a:solidFill>
                  <a:prstClr val="black"/>
                </a:solidFill>
                <a:latin typeface="Calibri" panose="020F0502020204030204"/>
              </a:rPr>
              <a:t>right track</a:t>
            </a:r>
          </a:p>
          <a:p>
            <a:pPr marL="466298" indent="-466298" defTabSz="932597">
              <a:buFont typeface="Wingdings" panose="05000000000000000000" pitchFamily="2" charset="2"/>
              <a:buChar char="§"/>
            </a:pPr>
            <a:r>
              <a:rPr lang="en-US" sz="2856" dirty="0">
                <a:solidFill>
                  <a:prstClr val="black"/>
                </a:solidFill>
                <a:latin typeface="Calibri" panose="020F0502020204030204"/>
              </a:rPr>
              <a:t>Reinforcement learning is useful in increasingly large worlds</a:t>
            </a:r>
          </a:p>
        </p:txBody>
      </p:sp>
      <p:sp>
        <p:nvSpPr>
          <p:cNvPr id="14" name="TextBox 13"/>
          <p:cNvSpPr txBox="1"/>
          <p:nvPr/>
        </p:nvSpPr>
        <p:spPr>
          <a:xfrm>
            <a:off x="1986927" y="4121979"/>
            <a:ext cx="4504191" cy="542399"/>
          </a:xfrm>
          <a:prstGeom prst="rect">
            <a:avLst/>
          </a:prstGeom>
          <a:noFill/>
        </p:spPr>
        <p:txBody>
          <a:bodyPr wrap="none" rtlCol="0">
            <a:spAutoFit/>
          </a:bodyPr>
          <a:lstStyle/>
          <a:p>
            <a:pPr marL="466298" indent="-466298" defTabSz="932597">
              <a:buFont typeface="Wingdings" panose="05000000000000000000" pitchFamily="2" charset="2"/>
              <a:buChar char="q"/>
            </a:pPr>
            <a:r>
              <a:rPr lang="en-US" sz="2856" dirty="0">
                <a:solidFill>
                  <a:srgbClr val="C84D5F"/>
                </a:solidFill>
                <a:latin typeface="Calibri" panose="020F0502020204030204"/>
              </a:rPr>
              <a:t>System 2: Slow and Serial</a:t>
            </a:r>
          </a:p>
        </p:txBody>
      </p:sp>
      <p:sp>
        <p:nvSpPr>
          <p:cNvPr id="15" name="TextBox 14"/>
          <p:cNvSpPr txBox="1"/>
          <p:nvPr/>
        </p:nvSpPr>
        <p:spPr>
          <a:xfrm>
            <a:off x="2441514" y="4733761"/>
            <a:ext cx="8242902" cy="1438856"/>
          </a:xfrm>
          <a:prstGeom prst="rect">
            <a:avLst/>
          </a:prstGeom>
          <a:noFill/>
        </p:spPr>
        <p:txBody>
          <a:bodyPr wrap="square" rtlCol="0">
            <a:spAutoFit/>
          </a:bodyPr>
          <a:lstStyle/>
          <a:p>
            <a:pPr marL="466298" indent="-466298" defTabSz="932597">
              <a:buFont typeface="Wingdings" panose="05000000000000000000" pitchFamily="2" charset="2"/>
              <a:buChar char="§"/>
            </a:pPr>
            <a:r>
              <a:rPr lang="en-US" sz="2856" dirty="0">
                <a:solidFill>
                  <a:prstClr val="black"/>
                </a:solidFill>
                <a:latin typeface="Calibri" panose="020F0502020204030204"/>
              </a:rPr>
              <a:t>Still lacking in common sense</a:t>
            </a:r>
          </a:p>
          <a:p>
            <a:pPr marL="466298" indent="-466298" defTabSz="932597">
              <a:buFont typeface="Wingdings" panose="05000000000000000000" pitchFamily="2" charset="2"/>
              <a:buChar char="§"/>
            </a:pPr>
            <a:r>
              <a:rPr lang="en-US" sz="2856" dirty="0">
                <a:solidFill>
                  <a:prstClr val="black"/>
                </a:solidFill>
                <a:latin typeface="Calibri" panose="020F0502020204030204"/>
              </a:rPr>
              <a:t>Language processing needs a grounded understanding</a:t>
            </a:r>
          </a:p>
        </p:txBody>
      </p:sp>
      <p:sp>
        <p:nvSpPr>
          <p:cNvPr id="3" name="Slide Number Placeholder 2"/>
          <p:cNvSpPr>
            <a:spLocks noGrp="1"/>
          </p:cNvSpPr>
          <p:nvPr>
            <p:ph type="sldNum" sz="quarter" idx="12"/>
          </p:nvPr>
        </p:nvSpPr>
        <p:spPr/>
        <p:txBody>
          <a:bodyPr/>
          <a:lstStyle/>
          <a:p>
            <a:pPr marL="174862" indent="-174862" defTabSz="932597">
              <a:buFont typeface="Wingdings" panose="05000000000000000000" pitchFamily="2" charset="2"/>
              <a:buChar char="q"/>
            </a:pPr>
            <a:fld id="{6BA20098-320B-459E-801E-54E5791438C8}" type="slidenum">
              <a:rPr lang="en-US">
                <a:solidFill>
                  <a:prstClr val="black">
                    <a:tint val="75000"/>
                  </a:prstClr>
                </a:solidFill>
                <a:latin typeface="Calibri" panose="020F0502020204030204"/>
              </a:rPr>
              <a:pPr marL="174862" indent="-174862" defTabSz="932597">
                <a:buFont typeface="Wingdings" panose="05000000000000000000" pitchFamily="2" charset="2"/>
                <a:buChar char="q"/>
              </a:pPr>
              <a:t>48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417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372394"/>
            <a:ext cx="10209180" cy="92945"/>
          </a:xfrm>
        </p:spPr>
        <p:txBody>
          <a:bodyPr>
            <a:noAutofit/>
          </a:bodyPr>
          <a:lstStyle/>
          <a:p>
            <a:pPr algn="ctr"/>
            <a:r>
              <a:rPr lang="en-US" b="1" dirty="0"/>
              <a:t>Limitations of deep learning</a:t>
            </a:r>
          </a:p>
        </p:txBody>
      </p:sp>
      <p:sp>
        <p:nvSpPr>
          <p:cNvPr id="5" name="TextBox 4"/>
          <p:cNvSpPr txBox="1"/>
          <p:nvPr/>
        </p:nvSpPr>
        <p:spPr>
          <a:xfrm>
            <a:off x="1911608" y="3067046"/>
            <a:ext cx="3509050" cy="2015196"/>
          </a:xfrm>
          <a:prstGeom prst="rect">
            <a:avLst/>
          </a:prstGeom>
          <a:noFill/>
        </p:spPr>
        <p:txBody>
          <a:bodyPr wrap="none" rtlCol="0">
            <a:spAutoFit/>
          </a:bodyPr>
          <a:lstStyle/>
          <a:p>
            <a:pPr defTabSz="932597"/>
            <a:r>
              <a:rPr lang="en-US" sz="2448" dirty="0">
                <a:solidFill>
                  <a:prstClr val="black"/>
                </a:solidFill>
                <a:latin typeface="Times New Roman"/>
                <a:cs typeface="Times New Roman"/>
              </a:rPr>
              <a:t>Bob went home.</a:t>
            </a:r>
          </a:p>
          <a:p>
            <a:pPr defTabSz="932597"/>
            <a:r>
              <a:rPr lang="en-US" sz="2448" dirty="0">
                <a:solidFill>
                  <a:prstClr val="black"/>
                </a:solidFill>
                <a:latin typeface="Times New Roman"/>
                <a:cs typeface="Times New Roman"/>
              </a:rPr>
              <a:t>Tim went to the junkyard.</a:t>
            </a:r>
          </a:p>
          <a:p>
            <a:pPr defTabSz="932597"/>
            <a:r>
              <a:rPr lang="en-US" sz="2448" dirty="0">
                <a:solidFill>
                  <a:prstClr val="black"/>
                </a:solidFill>
                <a:latin typeface="Times New Roman"/>
                <a:cs typeface="Times New Roman"/>
              </a:rPr>
              <a:t>Bob picked up the jar.</a:t>
            </a:r>
          </a:p>
          <a:p>
            <a:pPr defTabSz="932597"/>
            <a:r>
              <a:rPr lang="en-US" sz="2448" dirty="0">
                <a:solidFill>
                  <a:prstClr val="black"/>
                </a:solidFill>
                <a:latin typeface="Times New Roman"/>
                <a:cs typeface="Times New Roman"/>
              </a:rPr>
              <a:t>Bob went to town.</a:t>
            </a:r>
          </a:p>
          <a:p>
            <a:pPr defTabSz="932597"/>
            <a:r>
              <a:rPr lang="en-US" sz="2448" dirty="0">
                <a:solidFill>
                  <a:srgbClr val="C84D5F"/>
                </a:solidFill>
                <a:latin typeface="Calibri" panose="020F0502020204030204"/>
              </a:rPr>
              <a:t>Where is the jar? A: town</a:t>
            </a:r>
          </a:p>
        </p:txBody>
      </p:sp>
      <p:sp>
        <p:nvSpPr>
          <p:cNvPr id="6" name="TextBox 5"/>
          <p:cNvSpPr txBox="1"/>
          <p:nvPr/>
        </p:nvSpPr>
        <p:spPr>
          <a:xfrm>
            <a:off x="6132177" y="2947990"/>
            <a:ext cx="4664506" cy="2783606"/>
          </a:xfrm>
          <a:prstGeom prst="rect">
            <a:avLst/>
          </a:prstGeom>
          <a:noFill/>
        </p:spPr>
        <p:txBody>
          <a:bodyPr wrap="square" rtlCol="0">
            <a:spAutoFit/>
          </a:bodyPr>
          <a:lstStyle/>
          <a:p>
            <a:pPr defTabSz="932597"/>
            <a:r>
              <a:rPr lang="en-US" sz="2448" dirty="0">
                <a:solidFill>
                  <a:prstClr val="black"/>
                </a:solidFill>
                <a:latin typeface="Calibri" panose="020F0502020204030204"/>
              </a:rPr>
              <a:t>Deep learning has no understanding of what it means for the jar to be in town.</a:t>
            </a:r>
          </a:p>
          <a:p>
            <a:pPr defTabSz="932597"/>
            <a:endParaRPr lang="en-US" sz="2448" dirty="0">
              <a:solidFill>
                <a:prstClr val="black"/>
              </a:solidFill>
              <a:latin typeface="Calibri" panose="020F0502020204030204"/>
            </a:endParaRPr>
          </a:p>
          <a:p>
            <a:pPr defTabSz="932597"/>
            <a:r>
              <a:rPr lang="en-US" sz="2448" dirty="0">
                <a:solidFill>
                  <a:prstClr val="black"/>
                </a:solidFill>
                <a:latin typeface="Calibri" panose="020F0502020204030204"/>
              </a:rPr>
              <a:t>For example that it can’t also be at the junkyard. Or that it may be in Bob’s car, or still in his hands.</a:t>
            </a:r>
          </a:p>
        </p:txBody>
      </p:sp>
      <p:cxnSp>
        <p:nvCxnSpPr>
          <p:cNvPr id="8" name="Straight Connector 7"/>
          <p:cNvCxnSpPr>
            <a:cxnSpLocks/>
          </p:cNvCxnSpPr>
          <p:nvPr/>
        </p:nvCxnSpPr>
        <p:spPr>
          <a:xfrm flipH="1">
            <a:off x="5735013" y="2688675"/>
            <a:ext cx="20230" cy="4097266"/>
          </a:xfrm>
          <a:prstGeom prst="line">
            <a:avLst/>
          </a:prstGeom>
          <a:ln w="25400">
            <a:solidFill>
              <a:srgbClr val="C84D5F"/>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34294" y="1170980"/>
            <a:ext cx="9230654" cy="1438856"/>
          </a:xfrm>
          <a:prstGeom prst="rect">
            <a:avLst/>
          </a:prstGeom>
          <a:noFill/>
        </p:spPr>
        <p:txBody>
          <a:bodyPr wrap="square" rtlCol="0">
            <a:spAutoFit/>
          </a:bodyPr>
          <a:lstStyle/>
          <a:p>
            <a:pPr marL="349724" indent="-349724" defTabSz="932597">
              <a:buFont typeface="Wingdings" panose="05000000000000000000" pitchFamily="2" charset="2"/>
              <a:buChar char="q"/>
            </a:pPr>
            <a:r>
              <a:rPr lang="en-US" sz="2856" dirty="0">
                <a:solidFill>
                  <a:prstClr val="black"/>
                </a:solidFill>
                <a:latin typeface="Calibri" panose="020F0502020204030204"/>
              </a:rPr>
              <a:t>The encoded meaning is grounded with respect to other words.</a:t>
            </a:r>
          </a:p>
          <a:p>
            <a:pPr marL="349724" indent="-349724" defTabSz="932597">
              <a:buFont typeface="Wingdings" panose="05000000000000000000" pitchFamily="2" charset="2"/>
              <a:buChar char="q"/>
            </a:pPr>
            <a:r>
              <a:rPr lang="en-US" sz="2856" dirty="0">
                <a:solidFill>
                  <a:prstClr val="black"/>
                </a:solidFill>
                <a:latin typeface="Calibri" panose="020F0502020204030204"/>
              </a:rPr>
              <a:t>There is no linkage to the physical world.</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49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9155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069" y="169566"/>
            <a:ext cx="12202817" cy="985591"/>
          </a:xfrm>
        </p:spPr>
        <p:txBody>
          <a:bodyPr>
            <a:noAutofit/>
          </a:bodyPr>
          <a:lstStyle/>
          <a:p>
            <a:pPr algn="ctr"/>
            <a:r>
              <a:rPr lang="en-US" sz="6119" b="1" dirty="0"/>
              <a:t>Traditional ML Vs DL</a:t>
            </a:r>
          </a:p>
        </p:txBody>
      </p:sp>
      <p:sp>
        <p:nvSpPr>
          <p:cNvPr id="5" name="Text Placeholder 4"/>
          <p:cNvSpPr>
            <a:spLocks noGrp="1"/>
          </p:cNvSpPr>
          <p:nvPr>
            <p:ph type="body" sz="quarter" idx="10"/>
          </p:nvPr>
        </p:nvSpPr>
        <p:spPr>
          <a:xfrm>
            <a:off x="6446922" y="2006622"/>
            <a:ext cx="5485621" cy="4557881"/>
          </a:xfrm>
          <a:solidFill>
            <a:schemeClr val="bg1"/>
          </a:solidFill>
        </p:spPr>
        <p:txBody>
          <a:bodyPr/>
          <a:lstStyle/>
          <a:p>
            <a:pPr marL="0" indent="0" fontAlgn="base">
              <a:buNone/>
            </a:pPr>
            <a:r>
              <a:rPr lang="en-US" sz="3672" dirty="0"/>
              <a:t> Deep learning can automatically learn features in data​</a:t>
            </a:r>
          </a:p>
          <a:p>
            <a:pPr marL="0" indent="0" fontAlgn="base">
              <a:buNone/>
            </a:pPr>
            <a:endParaRPr lang="en-US" sz="3672" dirty="0"/>
          </a:p>
          <a:p>
            <a:pPr marL="0" indent="0" fontAlgn="base">
              <a:buNone/>
            </a:pPr>
            <a:r>
              <a:rPr lang="en-US" sz="3672" dirty="0"/>
              <a:t> Deep learning is largely a "black box" technique, updating learned weights at each layer</a:t>
            </a:r>
          </a:p>
        </p:txBody>
      </p:sp>
      <p:sp>
        <p:nvSpPr>
          <p:cNvPr id="2" name="Text Placeholder 1"/>
          <p:cNvSpPr>
            <a:spLocks noGrp="1"/>
          </p:cNvSpPr>
          <p:nvPr>
            <p:ph type="body" sz="quarter" idx="11"/>
          </p:nvPr>
        </p:nvSpPr>
        <p:spPr>
          <a:xfrm>
            <a:off x="456150" y="2006623"/>
            <a:ext cx="5485621" cy="4039155"/>
          </a:xfrm>
          <a:solidFill>
            <a:schemeClr val="bg1"/>
          </a:solidFill>
        </p:spPr>
        <p:txBody>
          <a:bodyPr/>
          <a:lstStyle/>
          <a:p>
            <a:pPr marL="0" indent="0">
              <a:buNone/>
            </a:pPr>
            <a:r>
              <a:rPr lang="en-US" sz="3672" dirty="0"/>
              <a:t>Traditional ML requires manual feature extraction/engineering</a:t>
            </a:r>
          </a:p>
          <a:p>
            <a:pPr marL="0" indent="0">
              <a:buNone/>
            </a:pPr>
            <a:endParaRPr lang="en-US" sz="3672" dirty="0"/>
          </a:p>
          <a:p>
            <a:pPr marL="0" indent="0">
              <a:buNone/>
            </a:pPr>
            <a:r>
              <a:rPr lang="en-US" sz="3672" dirty="0"/>
              <a:t>Feature extraction for unstructured data is very difficult</a:t>
            </a:r>
          </a:p>
        </p:txBody>
      </p:sp>
      <p:sp>
        <p:nvSpPr>
          <p:cNvPr id="3" name="Slide Number Placeholder 2"/>
          <p:cNvSpPr>
            <a:spLocks noGrp="1"/>
          </p:cNvSpPr>
          <p:nvPr>
            <p:ph type="sldNum" sz="quarter" idx="12"/>
          </p:nvPr>
        </p:nvSpPr>
        <p:spPr/>
        <p:txBody>
          <a:bodyPr/>
          <a:lstStyle/>
          <a:p>
            <a:pPr defTabSz="932597"/>
            <a:fld id="{6974C60E-8F8C-41D8-9BFF-6DF338C2FC78}" type="slidenum">
              <a:rPr lang="en-US">
                <a:solidFill>
                  <a:prstClr val="black">
                    <a:tint val="75000"/>
                  </a:prstClr>
                </a:solidFill>
                <a:latin typeface="Calibri" panose="020F0502020204030204"/>
              </a:rPr>
              <a:pPr defTabSz="932597"/>
              <a:t>5</a:t>
            </a:fld>
            <a:endParaRPr lang="en-US" dirty="0">
              <a:solidFill>
                <a:prstClr val="black">
                  <a:tint val="75000"/>
                </a:prstClr>
              </a:solidFill>
              <a:latin typeface="Calibri" panose="020F0502020204030204"/>
            </a:endParaRPr>
          </a:p>
        </p:txBody>
      </p:sp>
    </p:spTree>
    <p:extLst>
      <p:ext uri="{BB962C8B-B14F-4D97-AF65-F5344CB8AC3E}">
        <p14:creationId xmlns:p14="http://schemas.microsoft.com/office/powerpoint/2010/main" val="5520268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24" y="2606087"/>
            <a:ext cx="10943958" cy="1351952"/>
          </a:xfrm>
        </p:spPr>
        <p:txBody>
          <a:bodyPr>
            <a:normAutofit/>
          </a:bodyPr>
          <a:lstStyle/>
          <a:p>
            <a:pPr algn="ctr"/>
            <a:r>
              <a:rPr lang="en-US" b="1" dirty="0"/>
              <a:t>Increasing Re-usability of Deep Learning models</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40655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119" b="1" dirty="0"/>
              <a:t>Transfer Learning &amp; Fine-tuning</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4386" y="2341465"/>
            <a:ext cx="9047702" cy="2805933"/>
          </a:xfrm>
          <a:ln w="15875">
            <a:solidFill>
              <a:schemeClr val="tx1">
                <a:alpha val="99000"/>
              </a:schemeClr>
            </a:solidFill>
          </a:ln>
        </p:spPr>
      </p:pic>
      <p:sp>
        <p:nvSpPr>
          <p:cNvPr id="14" name="TextBox 13"/>
          <p:cNvSpPr txBox="1"/>
          <p:nvPr/>
        </p:nvSpPr>
        <p:spPr>
          <a:xfrm>
            <a:off x="882" y="6617840"/>
            <a:ext cx="10054149" cy="382308"/>
          </a:xfrm>
          <a:prstGeom prst="rect">
            <a:avLst/>
          </a:prstGeom>
          <a:noFill/>
        </p:spPr>
        <p:txBody>
          <a:bodyPr wrap="square" rtlCol="0">
            <a:spAutoFit/>
          </a:bodyPr>
          <a:lstStyle/>
          <a:p>
            <a:pPr defTabSz="932597"/>
            <a:r>
              <a:rPr lang="en-US" sz="1836" dirty="0">
                <a:solidFill>
                  <a:prstClr val="white">
                    <a:lumMod val="50000"/>
                  </a:prstClr>
                </a:solidFill>
                <a:latin typeface="Calibri" panose="020F0502020204030204"/>
              </a:rPr>
              <a:t>*http://www.mathworks.com/discovery/deep-learning.html?requestedDomain=uk.mathworks.com</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461725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p:nvPr/>
        </p:nvSpPr>
        <p:spPr>
          <a:xfrm>
            <a:off x="52897" y="-1"/>
            <a:ext cx="12382696" cy="1204307"/>
          </a:xfrm>
          <a:prstGeom prst="rect">
            <a:avLst/>
          </a:prstGeom>
          <a:noFill/>
          <a:ln>
            <a:noFill/>
          </a:ln>
        </p:spPr>
        <p:txBody>
          <a:bodyPr lIns="124327" tIns="124327" rIns="124327" bIns="124327" anchor="t" anchorCtr="0">
            <a:noAutofit/>
          </a:bodyPr>
          <a:lstStyle/>
          <a:p>
            <a:pPr algn="ctr" defTabSz="932597"/>
            <a:r>
              <a:rPr lang="en" sz="6119" dirty="0">
                <a:solidFill>
                  <a:prstClr val="black"/>
                </a:solidFill>
                <a:latin typeface="Calibri" panose="020F0502020204030204"/>
              </a:rPr>
              <a:t>Transfer Learning</a:t>
            </a:r>
          </a:p>
        </p:txBody>
      </p:sp>
      <p:pic>
        <p:nvPicPr>
          <p:cNvPr id="218" name="Shape 218"/>
          <p:cNvPicPr preferRelativeResize="0"/>
          <p:nvPr/>
        </p:nvPicPr>
        <p:blipFill>
          <a:blip r:embed="rId3">
            <a:alphaModFix/>
          </a:blip>
          <a:stretch>
            <a:fillRect/>
          </a:stretch>
        </p:blipFill>
        <p:spPr>
          <a:xfrm>
            <a:off x="445256" y="1468309"/>
            <a:ext cx="945997" cy="4855677"/>
          </a:xfrm>
          <a:prstGeom prst="rect">
            <a:avLst/>
          </a:prstGeom>
          <a:noFill/>
          <a:ln>
            <a:noFill/>
          </a:ln>
        </p:spPr>
      </p:pic>
      <p:sp>
        <p:nvSpPr>
          <p:cNvPr id="219" name="Shape 219"/>
          <p:cNvSpPr txBox="1"/>
          <p:nvPr/>
        </p:nvSpPr>
        <p:spPr>
          <a:xfrm>
            <a:off x="1427688" y="778120"/>
            <a:ext cx="2704386" cy="485476"/>
          </a:xfrm>
          <a:prstGeom prst="rect">
            <a:avLst/>
          </a:prstGeom>
          <a:noFill/>
          <a:ln>
            <a:noFill/>
          </a:ln>
        </p:spPr>
        <p:txBody>
          <a:bodyPr lIns="124327" tIns="124327" rIns="124327" bIns="124327" anchor="t" anchorCtr="0">
            <a:noAutofit/>
          </a:bodyPr>
          <a:lstStyle/>
          <a:p>
            <a:pPr defTabSz="932597"/>
            <a:r>
              <a:rPr lang="en" sz="2448" dirty="0">
                <a:solidFill>
                  <a:prstClr val="black"/>
                </a:solidFill>
                <a:latin typeface="Calibri" panose="020F0502020204030204"/>
              </a:rPr>
              <a:t>1. Train on </a:t>
            </a:r>
          </a:p>
          <a:p>
            <a:pPr defTabSz="932597"/>
            <a:r>
              <a:rPr lang="en" sz="2448" dirty="0">
                <a:solidFill>
                  <a:prstClr val="black"/>
                </a:solidFill>
                <a:latin typeface="Calibri" panose="020F0502020204030204"/>
              </a:rPr>
              <a:t>Imagenet</a:t>
            </a:r>
          </a:p>
        </p:txBody>
      </p:sp>
      <p:pic>
        <p:nvPicPr>
          <p:cNvPr id="220" name="Shape 220"/>
          <p:cNvPicPr preferRelativeResize="0"/>
          <p:nvPr/>
        </p:nvPicPr>
        <p:blipFill>
          <a:blip r:embed="rId3">
            <a:alphaModFix/>
          </a:blip>
          <a:stretch>
            <a:fillRect/>
          </a:stretch>
        </p:blipFill>
        <p:spPr>
          <a:xfrm>
            <a:off x="7758944" y="1479124"/>
            <a:ext cx="945997" cy="4855677"/>
          </a:xfrm>
          <a:prstGeom prst="rect">
            <a:avLst/>
          </a:prstGeom>
          <a:noFill/>
          <a:ln>
            <a:noFill/>
          </a:ln>
        </p:spPr>
      </p:pic>
      <p:sp>
        <p:nvSpPr>
          <p:cNvPr id="221" name="Shape 221"/>
          <p:cNvSpPr txBox="1"/>
          <p:nvPr/>
        </p:nvSpPr>
        <p:spPr>
          <a:xfrm>
            <a:off x="9029204" y="723129"/>
            <a:ext cx="3257992" cy="1903555"/>
          </a:xfrm>
          <a:prstGeom prst="rect">
            <a:avLst/>
          </a:prstGeom>
          <a:noFill/>
          <a:ln>
            <a:noFill/>
          </a:ln>
        </p:spPr>
        <p:txBody>
          <a:bodyPr lIns="124327" tIns="124327" rIns="124327" bIns="124327" anchor="t" anchorCtr="0">
            <a:noAutofit/>
          </a:bodyPr>
          <a:lstStyle/>
          <a:p>
            <a:pPr defTabSz="932597"/>
            <a:r>
              <a:rPr lang="en" sz="2448" dirty="0">
                <a:solidFill>
                  <a:prstClr val="black"/>
                </a:solidFill>
                <a:latin typeface="Calibri" panose="020F0502020204030204"/>
              </a:rPr>
              <a:t>3. Medium dataset:</a:t>
            </a:r>
          </a:p>
          <a:p>
            <a:pPr defTabSz="932597"/>
            <a:r>
              <a:rPr lang="en" sz="2448" b="1" dirty="0">
                <a:solidFill>
                  <a:prstClr val="black"/>
                </a:solidFill>
                <a:latin typeface="Calibri" panose="020F0502020204030204"/>
              </a:rPr>
              <a:t>finetuning</a:t>
            </a:r>
          </a:p>
          <a:p>
            <a:pPr defTabSz="932597"/>
            <a:endParaRPr sz="2448" dirty="0">
              <a:solidFill>
                <a:srgbClr val="FF0000"/>
              </a:solidFill>
              <a:latin typeface="Calibri" panose="020F0502020204030204"/>
            </a:endParaRPr>
          </a:p>
          <a:p>
            <a:pPr defTabSz="932597"/>
            <a:r>
              <a:rPr lang="en" sz="2448" dirty="0">
                <a:solidFill>
                  <a:srgbClr val="FF0000"/>
                </a:solidFill>
                <a:latin typeface="Calibri" panose="020F0502020204030204"/>
              </a:rPr>
              <a:t>more data = retrain more of the network (or all of it)</a:t>
            </a:r>
          </a:p>
        </p:txBody>
      </p:sp>
      <p:sp>
        <p:nvSpPr>
          <p:cNvPr id="222" name="Shape 222"/>
          <p:cNvSpPr/>
          <p:nvPr/>
        </p:nvSpPr>
        <p:spPr>
          <a:xfrm>
            <a:off x="7663208" y="4690520"/>
            <a:ext cx="1203491" cy="1670608"/>
          </a:xfrm>
          <a:prstGeom prst="rect">
            <a:avLst/>
          </a:prstGeom>
          <a:noFill/>
          <a:ln w="19050" cap="flat" cmpd="sng">
            <a:solidFill>
              <a:srgbClr val="FF0000"/>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cxnSp>
        <p:nvCxnSpPr>
          <p:cNvPr id="223" name="Shape 223"/>
          <p:cNvCxnSpPr>
            <a:endCxn id="222" idx="3"/>
          </p:cNvCxnSpPr>
          <p:nvPr/>
        </p:nvCxnSpPr>
        <p:spPr>
          <a:xfrm rot="10800000">
            <a:off x="8866699" y="5525824"/>
            <a:ext cx="808991" cy="0"/>
          </a:xfrm>
          <a:prstGeom prst="straightConnector1">
            <a:avLst/>
          </a:prstGeom>
          <a:noFill/>
          <a:ln w="19050" cap="flat" cmpd="sng">
            <a:solidFill>
              <a:srgbClr val="FF0000"/>
            </a:solidFill>
            <a:prstDash val="solid"/>
            <a:round/>
            <a:headEnd type="none" w="lg" len="lg"/>
            <a:tailEnd type="triangle" w="lg" len="lg"/>
          </a:ln>
        </p:spPr>
      </p:cxnSp>
      <p:pic>
        <p:nvPicPr>
          <p:cNvPr id="224" name="Shape 224"/>
          <p:cNvPicPr preferRelativeResize="0"/>
          <p:nvPr/>
        </p:nvPicPr>
        <p:blipFill>
          <a:blip r:embed="rId3">
            <a:alphaModFix/>
          </a:blip>
          <a:stretch>
            <a:fillRect/>
          </a:stretch>
        </p:blipFill>
        <p:spPr>
          <a:xfrm>
            <a:off x="3622505" y="1468293"/>
            <a:ext cx="945997" cy="4855677"/>
          </a:xfrm>
          <a:prstGeom prst="rect">
            <a:avLst/>
          </a:prstGeom>
          <a:noFill/>
          <a:ln>
            <a:noFill/>
          </a:ln>
        </p:spPr>
      </p:pic>
      <p:sp>
        <p:nvSpPr>
          <p:cNvPr id="225" name="Shape 225"/>
          <p:cNvSpPr txBox="1"/>
          <p:nvPr/>
        </p:nvSpPr>
        <p:spPr>
          <a:xfrm>
            <a:off x="4678998" y="723129"/>
            <a:ext cx="2704386" cy="831429"/>
          </a:xfrm>
          <a:prstGeom prst="rect">
            <a:avLst/>
          </a:prstGeom>
          <a:noFill/>
          <a:ln>
            <a:noFill/>
          </a:ln>
        </p:spPr>
        <p:txBody>
          <a:bodyPr lIns="124327" tIns="124327" rIns="124327" bIns="124327" anchor="t" anchorCtr="0">
            <a:noAutofit/>
          </a:bodyPr>
          <a:lstStyle/>
          <a:p>
            <a:pPr defTabSz="932597"/>
            <a:r>
              <a:rPr lang="en" sz="2448" dirty="0">
                <a:solidFill>
                  <a:prstClr val="black"/>
                </a:solidFill>
                <a:latin typeface="Calibri" panose="020F0502020204030204"/>
              </a:rPr>
              <a:t>2. Small dataset:</a:t>
            </a:r>
          </a:p>
          <a:p>
            <a:pPr defTabSz="932597"/>
            <a:r>
              <a:rPr lang="en" sz="2448" b="1" dirty="0">
                <a:solidFill>
                  <a:prstClr val="black"/>
                </a:solidFill>
                <a:latin typeface="Calibri" panose="020F0502020204030204"/>
              </a:rPr>
              <a:t>feature extractor</a:t>
            </a:r>
          </a:p>
          <a:p>
            <a:pPr defTabSz="932597"/>
            <a:endParaRPr sz="2448" dirty="0">
              <a:solidFill>
                <a:prstClr val="black"/>
              </a:solidFill>
              <a:latin typeface="Calibri" panose="020F0502020204030204"/>
            </a:endParaRPr>
          </a:p>
          <a:p>
            <a:pPr defTabSz="932597"/>
            <a:endParaRPr sz="2448" dirty="0">
              <a:solidFill>
                <a:srgbClr val="FF0000"/>
              </a:solidFill>
              <a:latin typeface="Calibri" panose="020F0502020204030204"/>
            </a:endParaRPr>
          </a:p>
        </p:txBody>
      </p:sp>
      <p:sp>
        <p:nvSpPr>
          <p:cNvPr id="226" name="Shape 226"/>
          <p:cNvSpPr/>
          <p:nvPr/>
        </p:nvSpPr>
        <p:spPr>
          <a:xfrm>
            <a:off x="3526770" y="5864977"/>
            <a:ext cx="1203491" cy="485476"/>
          </a:xfrm>
          <a:prstGeom prst="rect">
            <a:avLst/>
          </a:prstGeom>
          <a:noFill/>
          <a:ln w="19050" cap="flat" cmpd="sng">
            <a:solidFill>
              <a:srgbClr val="FF0000"/>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cxnSp>
        <p:nvCxnSpPr>
          <p:cNvPr id="227" name="Shape 227"/>
          <p:cNvCxnSpPr>
            <a:endCxn id="226" idx="3"/>
          </p:cNvCxnSpPr>
          <p:nvPr/>
        </p:nvCxnSpPr>
        <p:spPr>
          <a:xfrm rot="10800000">
            <a:off x="4730261" y="6107715"/>
            <a:ext cx="625407" cy="0"/>
          </a:xfrm>
          <a:prstGeom prst="straightConnector1">
            <a:avLst/>
          </a:prstGeom>
          <a:noFill/>
          <a:ln w="19050" cap="flat" cmpd="sng">
            <a:solidFill>
              <a:srgbClr val="FF0000"/>
            </a:solidFill>
            <a:prstDash val="solid"/>
            <a:round/>
            <a:headEnd type="none" w="lg" len="lg"/>
            <a:tailEnd type="triangle" w="lg" len="lg"/>
          </a:ln>
        </p:spPr>
      </p:cxnSp>
      <p:sp>
        <p:nvSpPr>
          <p:cNvPr id="228" name="Shape 228"/>
          <p:cNvSpPr/>
          <p:nvPr/>
        </p:nvSpPr>
        <p:spPr>
          <a:xfrm>
            <a:off x="4690654" y="1896211"/>
            <a:ext cx="304748" cy="3877280"/>
          </a:xfrm>
          <a:prstGeom prst="rightBrace">
            <a:avLst>
              <a:gd name="adj1" fmla="val 113598"/>
              <a:gd name="adj2" fmla="val 50000"/>
            </a:avLst>
          </a:prstGeom>
          <a:noFill/>
          <a:ln w="19050" cap="flat" cmpd="sng">
            <a:solidFill>
              <a:srgbClr val="666666"/>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sp>
        <p:nvSpPr>
          <p:cNvPr id="229" name="Shape 229"/>
          <p:cNvSpPr txBox="1"/>
          <p:nvPr/>
        </p:nvSpPr>
        <p:spPr>
          <a:xfrm>
            <a:off x="5048316" y="3531059"/>
            <a:ext cx="1729763" cy="485476"/>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Freeze these</a:t>
            </a:r>
          </a:p>
          <a:p>
            <a:pPr defTabSz="932597"/>
            <a:endParaRPr sz="2448">
              <a:solidFill>
                <a:prstClr val="black"/>
              </a:solidFill>
              <a:latin typeface="Calibri" panose="020F0502020204030204"/>
            </a:endParaRPr>
          </a:p>
          <a:p>
            <a:pPr defTabSz="932597"/>
            <a:endParaRPr sz="2448">
              <a:solidFill>
                <a:srgbClr val="FF0000"/>
              </a:solidFill>
              <a:latin typeface="Calibri" panose="020F0502020204030204"/>
            </a:endParaRPr>
          </a:p>
        </p:txBody>
      </p:sp>
      <p:sp>
        <p:nvSpPr>
          <p:cNvPr id="230" name="Shape 230"/>
          <p:cNvSpPr txBox="1"/>
          <p:nvPr/>
        </p:nvSpPr>
        <p:spPr>
          <a:xfrm>
            <a:off x="5331432" y="5844443"/>
            <a:ext cx="1283859" cy="485476"/>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Train this</a:t>
            </a:r>
          </a:p>
          <a:p>
            <a:pPr defTabSz="932597"/>
            <a:endParaRPr sz="2448">
              <a:solidFill>
                <a:prstClr val="black"/>
              </a:solidFill>
              <a:latin typeface="Calibri" panose="020F0502020204030204"/>
            </a:endParaRPr>
          </a:p>
          <a:p>
            <a:pPr defTabSz="932597"/>
            <a:endParaRPr sz="2448">
              <a:solidFill>
                <a:srgbClr val="FF0000"/>
              </a:solidFill>
              <a:latin typeface="Calibri" panose="020F0502020204030204"/>
            </a:endParaRPr>
          </a:p>
        </p:txBody>
      </p:sp>
      <p:sp>
        <p:nvSpPr>
          <p:cNvPr id="231" name="Shape 231"/>
          <p:cNvSpPr/>
          <p:nvPr/>
        </p:nvSpPr>
        <p:spPr>
          <a:xfrm>
            <a:off x="8788914" y="1896211"/>
            <a:ext cx="304748" cy="2733352"/>
          </a:xfrm>
          <a:prstGeom prst="rightBrace">
            <a:avLst>
              <a:gd name="adj1" fmla="val 113598"/>
              <a:gd name="adj2" fmla="val 50000"/>
            </a:avLst>
          </a:prstGeom>
          <a:noFill/>
          <a:ln w="19050" cap="flat" cmpd="sng">
            <a:solidFill>
              <a:srgbClr val="666666"/>
            </a:solidFill>
            <a:prstDash val="solid"/>
            <a:round/>
            <a:headEnd type="none" w="med" len="med"/>
            <a:tailEnd type="none" w="med" len="med"/>
          </a:ln>
        </p:spPr>
        <p:txBody>
          <a:bodyPr lIns="124327" tIns="124327" rIns="124327" bIns="124327" anchor="ctr" anchorCtr="0">
            <a:noAutofit/>
          </a:bodyPr>
          <a:lstStyle/>
          <a:p>
            <a:pPr defTabSz="932597"/>
            <a:endParaRPr sz="2448">
              <a:solidFill>
                <a:prstClr val="black"/>
              </a:solidFill>
              <a:latin typeface="Calibri" panose="020F0502020204030204"/>
            </a:endParaRPr>
          </a:p>
        </p:txBody>
      </p:sp>
      <p:sp>
        <p:nvSpPr>
          <p:cNvPr id="232" name="Shape 232"/>
          <p:cNvSpPr txBox="1"/>
          <p:nvPr/>
        </p:nvSpPr>
        <p:spPr>
          <a:xfrm>
            <a:off x="9177649" y="3020153"/>
            <a:ext cx="1729763" cy="485476"/>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Freeze these</a:t>
            </a:r>
          </a:p>
          <a:p>
            <a:pPr defTabSz="932597"/>
            <a:endParaRPr sz="2448">
              <a:solidFill>
                <a:prstClr val="black"/>
              </a:solidFill>
              <a:latin typeface="Calibri" panose="020F0502020204030204"/>
            </a:endParaRPr>
          </a:p>
          <a:p>
            <a:pPr defTabSz="932597"/>
            <a:endParaRPr sz="2448">
              <a:solidFill>
                <a:srgbClr val="FF0000"/>
              </a:solidFill>
              <a:latin typeface="Calibri" panose="020F0502020204030204"/>
            </a:endParaRPr>
          </a:p>
        </p:txBody>
      </p:sp>
      <p:sp>
        <p:nvSpPr>
          <p:cNvPr id="233" name="Shape 233"/>
          <p:cNvSpPr txBox="1"/>
          <p:nvPr/>
        </p:nvSpPr>
        <p:spPr>
          <a:xfrm>
            <a:off x="9675625" y="5283086"/>
            <a:ext cx="1283859" cy="485476"/>
          </a:xfrm>
          <a:prstGeom prst="rect">
            <a:avLst/>
          </a:prstGeom>
          <a:noFill/>
          <a:ln>
            <a:noFill/>
          </a:ln>
        </p:spPr>
        <p:txBody>
          <a:bodyPr lIns="124327" tIns="124327" rIns="124327" bIns="124327" anchor="t" anchorCtr="0">
            <a:noAutofit/>
          </a:bodyPr>
          <a:lstStyle/>
          <a:p>
            <a:pPr defTabSz="932597"/>
            <a:r>
              <a:rPr lang="en" sz="2448">
                <a:solidFill>
                  <a:prstClr val="black"/>
                </a:solidFill>
                <a:latin typeface="Calibri" panose="020F0502020204030204"/>
              </a:rPr>
              <a:t>Train this</a:t>
            </a:r>
          </a:p>
          <a:p>
            <a:pPr defTabSz="932597"/>
            <a:endParaRPr sz="2448">
              <a:solidFill>
                <a:prstClr val="black"/>
              </a:solidFill>
              <a:latin typeface="Calibri" panose="020F0502020204030204"/>
            </a:endParaRPr>
          </a:p>
          <a:p>
            <a:pPr defTabSz="932597"/>
            <a:endParaRPr sz="2448">
              <a:solidFill>
                <a:srgbClr val="FF0000"/>
              </a:solidFill>
              <a:latin typeface="Calibri" panose="020F0502020204030204"/>
            </a:endParaRPr>
          </a:p>
        </p:txBody>
      </p:sp>
      <p:sp>
        <p:nvSpPr>
          <p:cNvPr id="19" name="Shape 160"/>
          <p:cNvSpPr txBox="1"/>
          <p:nvPr/>
        </p:nvSpPr>
        <p:spPr>
          <a:xfrm>
            <a:off x="-60754" y="6517110"/>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sp>
        <p:nvSpPr>
          <p:cNvPr id="3" name="Slide Number Placeholder 2"/>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52</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32243789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p:nvPr/>
        </p:nvSpPr>
        <p:spPr>
          <a:xfrm>
            <a:off x="52896" y="-251271"/>
            <a:ext cx="12320185" cy="1455578"/>
          </a:xfrm>
          <a:prstGeom prst="rect">
            <a:avLst/>
          </a:prstGeom>
          <a:noFill/>
          <a:ln>
            <a:noFill/>
          </a:ln>
        </p:spPr>
        <p:txBody>
          <a:bodyPr lIns="124327" tIns="124327" rIns="124327" bIns="124327" anchor="t" anchorCtr="0">
            <a:noAutofit/>
          </a:bodyPr>
          <a:lstStyle/>
          <a:p>
            <a:pPr algn="ctr" defTabSz="932597"/>
            <a:r>
              <a:rPr lang="en" sz="6119" dirty="0">
                <a:solidFill>
                  <a:prstClr val="black"/>
                </a:solidFill>
                <a:latin typeface="Calibri" panose="020F0502020204030204"/>
              </a:rPr>
              <a:t>Transfer Learning</a:t>
            </a:r>
          </a:p>
        </p:txBody>
      </p:sp>
      <p:sp>
        <p:nvSpPr>
          <p:cNvPr id="239" name="Shape 239"/>
          <p:cNvSpPr txBox="1"/>
          <p:nvPr/>
        </p:nvSpPr>
        <p:spPr>
          <a:xfrm>
            <a:off x="1682671" y="975531"/>
            <a:ext cx="8756752" cy="716383"/>
          </a:xfrm>
          <a:prstGeom prst="rect">
            <a:avLst/>
          </a:prstGeom>
          <a:noFill/>
          <a:ln>
            <a:noFill/>
          </a:ln>
        </p:spPr>
        <p:txBody>
          <a:bodyPr lIns="124327" tIns="124327" rIns="124327" bIns="124327" anchor="t" anchorCtr="0">
            <a:noAutofit/>
          </a:bodyPr>
          <a:lstStyle/>
          <a:p>
            <a:pPr defTabSz="932597"/>
            <a:r>
              <a:rPr lang="en" sz="2448" i="1" dirty="0">
                <a:solidFill>
                  <a:prstClr val="black"/>
                </a:solidFill>
                <a:latin typeface="Calibri" panose="020F0502020204030204"/>
              </a:rPr>
              <a:t>CNN Features off-the-shelf: an Astounding Baseline for Recognition</a:t>
            </a:r>
          </a:p>
          <a:p>
            <a:pPr defTabSz="932597"/>
            <a:r>
              <a:rPr lang="en" sz="2448" i="1" dirty="0">
                <a:solidFill>
                  <a:prstClr val="black"/>
                </a:solidFill>
                <a:latin typeface="Calibri" panose="020F0502020204030204"/>
              </a:rPr>
              <a:t>[Razavian et al, 2014]</a:t>
            </a:r>
          </a:p>
        </p:txBody>
      </p:sp>
      <p:sp>
        <p:nvSpPr>
          <p:cNvPr id="8" name="Shape 160"/>
          <p:cNvSpPr txBox="1"/>
          <p:nvPr/>
        </p:nvSpPr>
        <p:spPr>
          <a:xfrm>
            <a:off x="-60754" y="6471924"/>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Andrej </a:t>
            </a:r>
            <a:r>
              <a:rPr lang="en-US" sz="1836" dirty="0" err="1">
                <a:solidFill>
                  <a:prstClr val="white">
                    <a:lumMod val="50000"/>
                  </a:prstClr>
                </a:solidFill>
                <a:latin typeface="Calibri" panose="020F0502020204030204"/>
              </a:rPr>
              <a:t>Karpathy</a:t>
            </a:r>
            <a:r>
              <a:rPr lang="en" sz="1836" dirty="0">
                <a:solidFill>
                  <a:prstClr val="white">
                    <a:lumMod val="50000"/>
                  </a:prstClr>
                </a:solidFill>
                <a:latin typeface="Calibri" panose="020F0502020204030204"/>
              </a:rPr>
              <a:t>’s recent presentation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56" y="2179521"/>
            <a:ext cx="8756751" cy="3646034"/>
          </a:xfrm>
          <a:prstGeom prst="rect">
            <a:avLst/>
          </a:prstGeom>
        </p:spPr>
      </p:pic>
      <p:sp>
        <p:nvSpPr>
          <p:cNvPr id="4" name="Slide Number Placeholder 3"/>
          <p:cNvSpPr>
            <a:spLocks noGrp="1"/>
          </p:cNvSpPr>
          <p:nvPr>
            <p:ph type="sldNum" idx="12"/>
          </p:nvPr>
        </p:nvSpPr>
        <p:spPr/>
        <p:txBody>
          <a:bodyPr/>
          <a:lstStyle/>
          <a:p>
            <a:pPr defTabSz="932597"/>
            <a:fld id="{00000000-1234-1234-1234-123412341234}" type="slidenum">
              <a:rPr lang="en">
                <a:solidFill>
                  <a:prstClr val="black">
                    <a:tint val="75000"/>
                  </a:prstClr>
                </a:solidFill>
                <a:latin typeface="Calibri" panose="020F0502020204030204"/>
              </a:rPr>
              <a:pPr defTabSz="932597"/>
              <a:t>53</a:t>
            </a:fld>
            <a:endParaRPr lang="en">
              <a:solidFill>
                <a:prstClr val="black">
                  <a:tint val="75000"/>
                </a:prstClr>
              </a:solidFill>
              <a:latin typeface="Calibri" panose="020F0502020204030204"/>
            </a:endParaRPr>
          </a:p>
        </p:txBody>
      </p:sp>
    </p:spTree>
    <p:extLst>
      <p:ext uri="{BB962C8B-B14F-4D97-AF65-F5344CB8AC3E}">
        <p14:creationId xmlns:p14="http://schemas.microsoft.com/office/powerpoint/2010/main" val="26322089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324" y="2606087"/>
            <a:ext cx="10943958" cy="1351952"/>
          </a:xfrm>
        </p:spPr>
        <p:txBody>
          <a:bodyPr>
            <a:normAutofit/>
          </a:bodyPr>
          <a:lstStyle/>
          <a:p>
            <a:pPr algn="ctr"/>
            <a:r>
              <a:rPr lang="en-US" b="1" dirty="0"/>
              <a:t>Use Cases</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11521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63706"/>
            <a:ext cx="10724938" cy="605335"/>
          </a:xfrm>
        </p:spPr>
        <p:txBody>
          <a:bodyPr>
            <a:noAutofit/>
          </a:bodyPr>
          <a:lstStyle/>
          <a:p>
            <a:pPr algn="ctr"/>
            <a:r>
              <a:rPr lang="en-US" sz="6119" b="1" dirty="0"/>
              <a:t>GPUs in Azure</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14582" y="775180"/>
            <a:ext cx="10101512" cy="5893905"/>
          </a:xfrm>
          <a:solidFill>
            <a:schemeClr val="bg1"/>
          </a:solidFill>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177389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90740"/>
            <a:ext cx="10724938" cy="933660"/>
          </a:xfrm>
        </p:spPr>
        <p:txBody>
          <a:bodyPr>
            <a:normAutofit/>
          </a:bodyPr>
          <a:lstStyle/>
          <a:p>
            <a:pPr algn="ctr"/>
            <a:r>
              <a:rPr lang="en-US" sz="6119" b="1" dirty="0"/>
              <a:t>Azure GPU VM</a:t>
            </a:r>
          </a:p>
        </p:txBody>
      </p:sp>
      <p:sp>
        <p:nvSpPr>
          <p:cNvPr id="3" name="Content Placeholder 2"/>
          <p:cNvSpPr>
            <a:spLocks noGrp="1"/>
          </p:cNvSpPr>
          <p:nvPr>
            <p:ph idx="1"/>
          </p:nvPr>
        </p:nvSpPr>
        <p:spPr>
          <a:xfrm>
            <a:off x="855769" y="1942189"/>
            <a:ext cx="3873411" cy="4357739"/>
          </a:xfrm>
        </p:spPr>
        <p:txBody>
          <a:bodyPr>
            <a:noAutofit/>
          </a:bodyPr>
          <a:lstStyle/>
          <a:p>
            <a:pPr marL="0" indent="0">
              <a:buNone/>
            </a:pPr>
            <a:r>
              <a:rPr lang="en-US" sz="3264" dirty="0"/>
              <a:t> </a:t>
            </a:r>
          </a:p>
          <a:p>
            <a:pPr>
              <a:buFont typeface="Wingdings" panose="05000000000000000000" pitchFamily="2" charset="2"/>
              <a:buChar char="q"/>
            </a:pPr>
            <a:r>
              <a:rPr lang="en-US" sz="3264" dirty="0"/>
              <a:t> Used Ubuntu 16.04 N-Series VM</a:t>
            </a:r>
          </a:p>
          <a:p>
            <a:pPr marL="0" indent="0">
              <a:buNone/>
            </a:pPr>
            <a:endParaRPr lang="en-US" sz="3264" dirty="0"/>
          </a:p>
          <a:p>
            <a:pPr>
              <a:buFont typeface="Wingdings" panose="05000000000000000000" pitchFamily="2" charset="2"/>
              <a:buChar char="q"/>
            </a:pPr>
            <a:r>
              <a:rPr lang="en-US" sz="3264" dirty="0"/>
              <a:t> NC24 VM with 4 NVIDIA Tesla K80</a:t>
            </a:r>
          </a:p>
          <a:p>
            <a:pPr marL="0" indent="0">
              <a:buNone/>
            </a:pPr>
            <a:endParaRPr lang="en-US" sz="3264" dirty="0"/>
          </a:p>
          <a:p>
            <a:pPr lvl="1">
              <a:buFont typeface="Wingdings" panose="05000000000000000000" pitchFamily="2" charset="2"/>
              <a:buChar char="q"/>
            </a:pPr>
            <a:endParaRPr lang="en-US" sz="3264"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599" y="1836211"/>
            <a:ext cx="6286926" cy="4236308"/>
          </a:xfrm>
          <a:prstGeom prst="rect">
            <a:avLst/>
          </a:prstGeom>
        </p:spPr>
      </p:pic>
      <p:sp>
        <p:nvSpPr>
          <p:cNvPr id="6" name="Slide Number Placeholder 5"/>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59387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301079"/>
            <a:ext cx="11887878" cy="917444"/>
          </a:xfrm>
          <a:solidFill>
            <a:schemeClr val="bg1"/>
          </a:solidFill>
        </p:spPr>
        <p:txBody>
          <a:bodyPr>
            <a:noAutofit/>
          </a:bodyPr>
          <a:lstStyle/>
          <a:p>
            <a:pPr algn="ctr"/>
            <a:r>
              <a:rPr lang="en-US" sz="6119" b="1" dirty="0"/>
              <a:t>DL Framework: MXNET</a:t>
            </a:r>
          </a:p>
        </p:txBody>
      </p:sp>
      <p:sp>
        <p:nvSpPr>
          <p:cNvPr id="5" name="Text Placeholder 4"/>
          <p:cNvSpPr>
            <a:spLocks noGrp="1"/>
          </p:cNvSpPr>
          <p:nvPr>
            <p:ph idx="1"/>
          </p:nvPr>
        </p:nvSpPr>
        <p:spPr>
          <a:xfrm>
            <a:off x="275481" y="2208311"/>
            <a:ext cx="11887878" cy="3212446"/>
          </a:xfrm>
          <a:solidFill>
            <a:schemeClr val="bg1"/>
          </a:solidFill>
        </p:spPr>
        <p:txBody>
          <a:bodyPr/>
          <a:lstStyle/>
          <a:p>
            <a:pPr marL="582873" indent="-582873">
              <a:buFont typeface="Wingdings" panose="05000000000000000000" pitchFamily="2" charset="2"/>
              <a:buChar char="q"/>
            </a:pPr>
            <a:r>
              <a:rPr lang="en-US" sz="3672" dirty="0"/>
              <a:t>DL toolkit by </a:t>
            </a:r>
            <a:r>
              <a:rPr lang="en-US" sz="3672" dirty="0">
                <a:hlinkClick r:id="rId3"/>
              </a:rPr>
              <a:t>DMLC</a:t>
            </a:r>
            <a:r>
              <a:rPr lang="en-US" sz="3672" dirty="0"/>
              <a:t> (2015)</a:t>
            </a:r>
          </a:p>
          <a:p>
            <a:pPr marL="582873" indent="-582873">
              <a:buFont typeface="Wingdings" panose="05000000000000000000" pitchFamily="2" charset="2"/>
              <a:buChar char="q"/>
            </a:pPr>
            <a:r>
              <a:rPr lang="en-US" sz="3672" dirty="0"/>
              <a:t>Supports almost all common DL models</a:t>
            </a:r>
          </a:p>
          <a:p>
            <a:pPr marL="582873" indent="-582873">
              <a:buFont typeface="Wingdings" panose="05000000000000000000" pitchFamily="2" charset="2"/>
              <a:buChar char="q"/>
            </a:pPr>
            <a:r>
              <a:rPr lang="en-US" sz="3672" dirty="0"/>
              <a:t>Supports multi-GPU training</a:t>
            </a:r>
          </a:p>
          <a:p>
            <a:pPr marL="582873" indent="-582873">
              <a:buFont typeface="Wingdings" panose="05000000000000000000" pitchFamily="2" charset="2"/>
              <a:buChar char="q"/>
            </a:pPr>
            <a:r>
              <a:rPr lang="en-US" sz="3672" dirty="0"/>
              <a:t>Supports distributed training</a:t>
            </a:r>
          </a:p>
          <a:p>
            <a:pPr marL="582873" indent="-582873">
              <a:buFont typeface="Wingdings" panose="05000000000000000000" pitchFamily="2" charset="2"/>
              <a:buChar char="q"/>
            </a:pPr>
            <a:r>
              <a:rPr lang="en-US" sz="3672" dirty="0"/>
              <a:t>Python/R support</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20580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339159"/>
            <a:ext cx="11887878" cy="1135285"/>
          </a:xfrm>
          <a:solidFill>
            <a:schemeClr val="bg1"/>
          </a:solidFill>
        </p:spPr>
        <p:txBody>
          <a:bodyPr>
            <a:noAutofit/>
          </a:bodyPr>
          <a:lstStyle/>
          <a:p>
            <a:pPr algn="ctr"/>
            <a:r>
              <a:rPr lang="en-US" sz="6119" b="1" dirty="0"/>
              <a:t>Case Study I: </a:t>
            </a:r>
            <a:r>
              <a:rPr lang="en-US" sz="6119" b="1" dirty="0" err="1"/>
              <a:t>ResNet</a:t>
            </a:r>
            <a:r>
              <a:rPr lang="en-US" sz="6119" b="1" dirty="0"/>
              <a:t> on CIFAR 10</a:t>
            </a:r>
          </a:p>
        </p:txBody>
      </p:sp>
      <p:sp>
        <p:nvSpPr>
          <p:cNvPr id="5" name="Text Placeholder 4"/>
          <p:cNvSpPr>
            <a:spLocks noGrp="1"/>
          </p:cNvSpPr>
          <p:nvPr>
            <p:ph idx="1"/>
          </p:nvPr>
        </p:nvSpPr>
        <p:spPr>
          <a:xfrm>
            <a:off x="275482" y="2228284"/>
            <a:ext cx="11885514" cy="1532540"/>
          </a:xfrm>
          <a:solidFill>
            <a:schemeClr val="bg1"/>
          </a:solidFill>
        </p:spPr>
        <p:txBody>
          <a:bodyPr>
            <a:normAutofit fontScale="92500" lnSpcReduction="20000"/>
          </a:bodyPr>
          <a:lstStyle/>
          <a:p>
            <a:pPr marL="582873" indent="-582873">
              <a:buFont typeface="Wingdings" panose="05000000000000000000" pitchFamily="2" charset="2"/>
              <a:buChar char="q"/>
            </a:pPr>
            <a:r>
              <a:rPr lang="en-US" sz="3672" dirty="0">
                <a:cs typeface="Arial" panose="020B0604020202020204" pitchFamily="34" charset="0"/>
              </a:rPr>
              <a:t>Based on Microsoft </a:t>
            </a:r>
            <a:r>
              <a:rPr lang="en-US" sz="3672" dirty="0">
                <a:cs typeface="Arial" panose="020B0604020202020204" pitchFamily="34" charset="0"/>
                <a:hlinkClick r:id="rId3"/>
              </a:rPr>
              <a:t>Blog</a:t>
            </a:r>
            <a:r>
              <a:rPr lang="en-US" sz="3672" dirty="0">
                <a:cs typeface="Arial" panose="020B0604020202020204" pitchFamily="34" charset="0"/>
              </a:rPr>
              <a:t> on how to use MXNET with MRO/MRS</a:t>
            </a:r>
          </a:p>
          <a:p>
            <a:pPr marL="0" indent="0">
              <a:buNone/>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Used MXNET with MRO and 1 GPU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934" y="4157908"/>
            <a:ext cx="9091746" cy="2208227"/>
          </a:xfrm>
          <a:prstGeom prst="rect">
            <a:avLst/>
          </a:prstGeom>
          <a:ln w="25400">
            <a:solidFill>
              <a:srgbClr val="002060">
                <a:alpha val="98000"/>
              </a:srgbClr>
            </a:solidFill>
          </a:ln>
        </p:spPr>
      </p:pic>
      <p:sp>
        <p:nvSpPr>
          <p:cNvPr id="8" name="Shape 160"/>
          <p:cNvSpPr txBox="1"/>
          <p:nvPr/>
        </p:nvSpPr>
        <p:spPr>
          <a:xfrm>
            <a:off x="-60754" y="6471924"/>
            <a:ext cx="10571136" cy="489148"/>
          </a:xfrm>
          <a:prstGeom prst="rect">
            <a:avLst/>
          </a:prstGeom>
          <a:noFill/>
          <a:ln>
            <a:noFill/>
          </a:ln>
        </p:spPr>
        <p:txBody>
          <a:bodyPr lIns="124327" tIns="124327" rIns="124327" bIns="124327" anchor="t" anchorCtr="0">
            <a:noAutofit/>
          </a:bodyPr>
          <a:lstStyle/>
          <a:p>
            <a:pPr defTabSz="932597"/>
            <a:r>
              <a:rPr lang="en" sz="1836" dirty="0">
                <a:solidFill>
                  <a:prstClr val="white">
                    <a:lumMod val="50000"/>
                  </a:prstClr>
                </a:solidFill>
                <a:latin typeface="Calibri" panose="020F0502020204030204"/>
              </a:rPr>
              <a:t>*</a:t>
            </a:r>
            <a:r>
              <a:rPr lang="en-US" sz="1836" dirty="0">
                <a:solidFill>
                  <a:prstClr val="white">
                    <a:lumMod val="50000"/>
                  </a:prstClr>
                </a:solidFill>
                <a:latin typeface="Calibri" panose="020F0502020204030204"/>
              </a:rPr>
              <a:t>Tao Wu and Team, Microsoft</a:t>
            </a:r>
            <a:endParaRPr lang="en" sz="1836" dirty="0">
              <a:solidFill>
                <a:prstClr val="white">
                  <a:lumMod val="50000"/>
                </a:prstClr>
              </a:solidFill>
              <a:latin typeface="Calibri" panose="020F0502020204030204"/>
            </a:endParaRP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19054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8" y="997935"/>
            <a:ext cx="11887878" cy="917444"/>
          </a:xfrm>
          <a:solidFill>
            <a:schemeClr val="bg1"/>
          </a:solidFill>
        </p:spPr>
        <p:txBody>
          <a:bodyPr>
            <a:noAutofit/>
          </a:bodyPr>
          <a:lstStyle/>
          <a:p>
            <a:pPr algn="ctr"/>
            <a:r>
              <a:rPr lang="en-US" sz="6119" b="1" dirty="0"/>
              <a:t>Case Study II: Finetuning pre-trained Inception BN Network</a:t>
            </a:r>
          </a:p>
        </p:txBody>
      </p:sp>
      <p:sp>
        <p:nvSpPr>
          <p:cNvPr id="5" name="Text Placeholder 4"/>
          <p:cNvSpPr>
            <a:spLocks noGrp="1"/>
          </p:cNvSpPr>
          <p:nvPr>
            <p:ph idx="1"/>
          </p:nvPr>
        </p:nvSpPr>
        <p:spPr>
          <a:xfrm>
            <a:off x="275482" y="3419532"/>
            <a:ext cx="11885514" cy="2898844"/>
          </a:xfrm>
          <a:solidFill>
            <a:schemeClr val="bg1"/>
          </a:solidFill>
        </p:spPr>
        <p:txBody>
          <a:bodyPr>
            <a:normAutofit lnSpcReduction="10000"/>
          </a:bodyPr>
          <a:lstStyle/>
          <a:p>
            <a:pPr marL="582873" indent="-582873">
              <a:buFont typeface="Wingdings" panose="05000000000000000000" pitchFamily="2" charset="2"/>
              <a:buChar char="q"/>
            </a:pPr>
            <a:r>
              <a:rPr lang="en-US" sz="3672" dirty="0">
                <a:cs typeface="Arial" panose="020B0604020202020204" pitchFamily="34" charset="0"/>
              </a:rPr>
              <a:t>Used an ImageNet pretrained Inception BN Network</a:t>
            </a:r>
          </a:p>
          <a:p>
            <a:pPr marL="0" indent="0">
              <a:buNone/>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Used MXNET with anaconda python and 4 GPUs</a:t>
            </a:r>
          </a:p>
          <a:p>
            <a:pPr marL="0" indent="0">
              <a:buNone/>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Try to predict contents of a new unseen image</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59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92204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600075"/>
            <a:ext cx="10389342" cy="752442"/>
          </a:xfrm>
        </p:spPr>
        <p:txBody>
          <a:bodyPr>
            <a:noAutofit/>
          </a:bodyPr>
          <a:lstStyle/>
          <a:p>
            <a:pPr algn="ctr"/>
            <a:r>
              <a:rPr lang="en-US" sz="6119" b="1" dirty="0"/>
              <a:t>Why is DL popular?</a:t>
            </a:r>
          </a:p>
        </p:txBody>
      </p:sp>
      <p:sp>
        <p:nvSpPr>
          <p:cNvPr id="3" name="Content Placeholder 2"/>
          <p:cNvSpPr>
            <a:spLocks noGrp="1"/>
          </p:cNvSpPr>
          <p:nvPr>
            <p:ph idx="1"/>
          </p:nvPr>
        </p:nvSpPr>
        <p:spPr>
          <a:xfrm>
            <a:off x="855768" y="1715072"/>
            <a:ext cx="10724938" cy="4198480"/>
          </a:xfrm>
          <a:solidFill>
            <a:schemeClr val="bg1"/>
          </a:solidFill>
        </p:spPr>
        <p:txBody>
          <a:bodyPr>
            <a:noAutofit/>
          </a:bodyPr>
          <a:lstStyle/>
          <a:p>
            <a:pPr>
              <a:buFont typeface="Wingdings" panose="05000000000000000000" pitchFamily="2" charset="2"/>
              <a:buChar char="q"/>
            </a:pPr>
            <a:r>
              <a:rPr lang="en-US" sz="3672" dirty="0"/>
              <a:t> DL models has been here for a long time </a:t>
            </a:r>
          </a:p>
          <a:p>
            <a:pPr lvl="2">
              <a:buFont typeface="Wingdings" panose="05000000000000000000" pitchFamily="2" charset="2"/>
              <a:buChar char="§"/>
            </a:pPr>
            <a:r>
              <a:rPr lang="en-US" sz="3672" dirty="0"/>
              <a:t> Fukushima (1980) – Neo-</a:t>
            </a:r>
            <a:r>
              <a:rPr lang="en-US" sz="3672" dirty="0" err="1"/>
              <a:t>Cognitron</a:t>
            </a:r>
            <a:endParaRPr lang="en-US" sz="3672" dirty="0"/>
          </a:p>
          <a:p>
            <a:pPr lvl="2">
              <a:buFont typeface="Wingdings" panose="05000000000000000000" pitchFamily="2" charset="2"/>
              <a:buChar char="§"/>
            </a:pPr>
            <a:r>
              <a:rPr lang="en-US" sz="3672" dirty="0"/>
              <a:t> </a:t>
            </a:r>
            <a:r>
              <a:rPr lang="en-US" sz="3672" dirty="0" err="1"/>
              <a:t>LeCun</a:t>
            </a:r>
            <a:r>
              <a:rPr lang="en-US" sz="3672" dirty="0"/>
              <a:t> (1989) – Convolutional Neural Network</a:t>
            </a:r>
          </a:p>
          <a:p>
            <a:pPr marL="932597" lvl="2" indent="0">
              <a:buNone/>
            </a:pPr>
            <a:endParaRPr lang="en-US" sz="3672" dirty="0"/>
          </a:p>
          <a:p>
            <a:pPr>
              <a:buFont typeface="Wingdings" panose="05000000000000000000" pitchFamily="2" charset="2"/>
              <a:buChar char="q"/>
            </a:pPr>
            <a:r>
              <a:rPr lang="en-US" sz="3672" dirty="0"/>
              <a:t> DL popularity grew recently</a:t>
            </a:r>
          </a:p>
          <a:p>
            <a:pPr lvl="2">
              <a:buFont typeface="Wingdings" panose="05000000000000000000" pitchFamily="2" charset="2"/>
              <a:buChar char="§"/>
            </a:pPr>
            <a:r>
              <a:rPr lang="en-US" sz="3672" dirty="0"/>
              <a:t> With growth of Big Data</a:t>
            </a:r>
          </a:p>
          <a:p>
            <a:pPr lvl="2">
              <a:buFont typeface="Wingdings" panose="05000000000000000000" pitchFamily="2" charset="2"/>
              <a:buChar char="§"/>
            </a:pPr>
            <a:r>
              <a:rPr lang="en-US" sz="3672" dirty="0"/>
              <a:t> With the advent of powerful GPUs</a:t>
            </a:r>
          </a:p>
          <a:p>
            <a:pPr>
              <a:buFont typeface="Wingdings" panose="05000000000000000000" pitchFamily="2" charset="2"/>
              <a:buChar char="q"/>
            </a:pPr>
            <a:endParaRPr lang="en-US" sz="3672" dirty="0"/>
          </a:p>
        </p:txBody>
      </p:sp>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22586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57329" y="1453009"/>
            <a:ext cx="7121808" cy="2302686"/>
          </a:xfrm>
          <a:ln w="12700">
            <a:solidFill>
              <a:srgbClr val="002060">
                <a:alpha val="99000"/>
              </a:srgbClr>
            </a:solidFill>
          </a:ln>
        </p:spPr>
      </p:pic>
      <p:pic>
        <p:nvPicPr>
          <p:cNvPr id="14" name="Content Placeholder 13"/>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112509" y="4004221"/>
            <a:ext cx="6211448" cy="2418940"/>
          </a:xfrm>
          <a:ln w="12700">
            <a:solidFill>
              <a:srgbClr val="002060">
                <a:alpha val="99000"/>
              </a:srgbClr>
            </a:solidFill>
          </a:ln>
        </p:spPr>
      </p:pic>
      <p:sp>
        <p:nvSpPr>
          <p:cNvPr id="6" name="Rectangle 5"/>
          <p:cNvSpPr/>
          <p:nvPr/>
        </p:nvSpPr>
        <p:spPr>
          <a:xfrm>
            <a:off x="517481" y="105017"/>
            <a:ext cx="11616918" cy="1054585"/>
          </a:xfrm>
          <a:prstGeom prst="rect">
            <a:avLst/>
          </a:prstGeom>
        </p:spPr>
        <p:txBody>
          <a:bodyPr wrap="none">
            <a:spAutoFit/>
          </a:bodyPr>
          <a:lstStyle/>
          <a:p>
            <a:pPr defTabSz="932597"/>
            <a:r>
              <a:rPr lang="en-US" sz="6119" b="1" dirty="0">
                <a:solidFill>
                  <a:prstClr val="black"/>
                </a:solidFill>
                <a:latin typeface="Calibri" panose="020F0502020204030204"/>
              </a:rPr>
              <a:t>Using trained Inception BN Model </a:t>
            </a:r>
            <a:endParaRPr lang="en-US" sz="6119" dirty="0">
              <a:solidFill>
                <a:prstClr val="black"/>
              </a:solidFill>
              <a:latin typeface="Calibri" panose="020F0502020204030204"/>
            </a:endParaRP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003623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401685"/>
            <a:ext cx="11887878" cy="917444"/>
          </a:xfrm>
          <a:solidFill>
            <a:schemeClr val="bg1"/>
          </a:solidFill>
        </p:spPr>
        <p:txBody>
          <a:bodyPr>
            <a:noAutofit/>
          </a:bodyPr>
          <a:lstStyle/>
          <a:p>
            <a:pPr algn="ctr"/>
            <a:r>
              <a:rPr lang="en-US" sz="6119" b="1" dirty="0"/>
              <a:t>DL Framework : </a:t>
            </a:r>
            <a:r>
              <a:rPr lang="en-US" sz="6119" b="1" dirty="0" err="1"/>
              <a:t>Theano</a:t>
            </a:r>
            <a:r>
              <a:rPr lang="en-US" sz="6119" b="1" dirty="0"/>
              <a:t> (</a:t>
            </a:r>
            <a:r>
              <a:rPr lang="en-US" sz="6119" b="1" dirty="0" err="1"/>
              <a:t>Lasagne</a:t>
            </a:r>
            <a:r>
              <a:rPr lang="en-US" sz="6119" b="1" dirty="0"/>
              <a:t>/</a:t>
            </a:r>
            <a:r>
              <a:rPr lang="en-US" sz="6119" b="1" dirty="0" err="1"/>
              <a:t>Keras</a:t>
            </a:r>
            <a:r>
              <a:rPr lang="en-US" sz="6119" b="1" dirty="0"/>
              <a:t>)</a:t>
            </a:r>
          </a:p>
        </p:txBody>
      </p:sp>
      <p:sp>
        <p:nvSpPr>
          <p:cNvPr id="5" name="Text Placeholder 4"/>
          <p:cNvSpPr>
            <a:spLocks noGrp="1"/>
          </p:cNvSpPr>
          <p:nvPr>
            <p:ph idx="1"/>
          </p:nvPr>
        </p:nvSpPr>
        <p:spPr>
          <a:xfrm>
            <a:off x="275481" y="1903624"/>
            <a:ext cx="11887878" cy="3410273"/>
          </a:xfrm>
          <a:solidFill>
            <a:schemeClr val="bg1"/>
          </a:solidFill>
        </p:spPr>
        <p:txBody>
          <a:bodyPr>
            <a:noAutofit/>
          </a:bodyPr>
          <a:lstStyle/>
          <a:p>
            <a:endParaRPr lang="en-US" sz="3672" dirty="0"/>
          </a:p>
          <a:p>
            <a:pPr marL="582873" indent="-582873">
              <a:buFont typeface="Wingdings" panose="05000000000000000000" pitchFamily="2" charset="2"/>
              <a:buChar char="q"/>
            </a:pPr>
            <a:r>
              <a:rPr lang="en-US" sz="3672" dirty="0"/>
              <a:t>Developed by a group at </a:t>
            </a:r>
            <a:r>
              <a:rPr lang="en-US" sz="3672" dirty="0" err="1"/>
              <a:t>Université</a:t>
            </a:r>
            <a:r>
              <a:rPr lang="en-US" sz="3672" dirty="0"/>
              <a:t> de Montréal (2007)</a:t>
            </a:r>
          </a:p>
          <a:p>
            <a:pPr marL="582873" indent="-582873">
              <a:buFont typeface="Wingdings" panose="05000000000000000000" pitchFamily="2" charset="2"/>
              <a:buChar char="q"/>
            </a:pPr>
            <a:r>
              <a:rPr lang="en-US" sz="3672" dirty="0"/>
              <a:t>Easy to customize with domain-specific data</a:t>
            </a:r>
          </a:p>
          <a:p>
            <a:pPr marL="582873" indent="-582873">
              <a:buFont typeface="Wingdings" panose="05000000000000000000" pitchFamily="2" charset="2"/>
              <a:buChar char="q"/>
            </a:pPr>
            <a:r>
              <a:rPr lang="en-US" sz="3672" dirty="0">
                <a:cs typeface="Arial" panose="020B0604020202020204" pitchFamily="34" charset="0"/>
              </a:rPr>
              <a:t>Experimental multi-GPU support (through Platoon)</a:t>
            </a:r>
          </a:p>
          <a:p>
            <a:pPr marL="582873" indent="-582873">
              <a:buFont typeface="Wingdings" panose="05000000000000000000" pitchFamily="2" charset="2"/>
              <a:buChar char="q"/>
            </a:pPr>
            <a:r>
              <a:rPr lang="en-US" sz="3672" dirty="0">
                <a:cs typeface="Arial" panose="020B0604020202020204" pitchFamily="34" charset="0"/>
              </a:rPr>
              <a:t>Experimental distributed (only through </a:t>
            </a:r>
            <a:r>
              <a:rPr lang="en-US" sz="3672" dirty="0" err="1">
                <a:cs typeface="Arial" panose="020B0604020202020204" pitchFamily="34" charset="0"/>
              </a:rPr>
              <a:t>Keras</a:t>
            </a:r>
            <a:r>
              <a:rPr lang="en-US" sz="3672" dirty="0">
                <a:cs typeface="Arial" panose="020B0604020202020204" pitchFamily="34" charset="0"/>
              </a:rPr>
              <a:t>)</a:t>
            </a:r>
          </a:p>
          <a:p>
            <a:pPr marL="582873" indent="-582873">
              <a:buFont typeface="Wingdings" panose="05000000000000000000" pitchFamily="2" charset="2"/>
              <a:buChar char="q"/>
            </a:pPr>
            <a:r>
              <a:rPr lang="en-US" sz="3672" dirty="0">
                <a:cs typeface="Arial" panose="020B0604020202020204" pitchFamily="34" charset="0"/>
              </a:rPr>
              <a:t>Great Python support</a:t>
            </a:r>
          </a:p>
          <a:p>
            <a:endParaRPr lang="en-US" sz="3672" dirty="0">
              <a:cs typeface="Arial" panose="020B0604020202020204" pitchFamily="34" charset="0"/>
            </a:endParaRP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35050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531634"/>
            <a:ext cx="11887878" cy="917444"/>
          </a:xfrm>
          <a:solidFill>
            <a:schemeClr val="bg1"/>
          </a:solidFill>
        </p:spPr>
        <p:txBody>
          <a:bodyPr>
            <a:noAutofit/>
          </a:bodyPr>
          <a:lstStyle/>
          <a:p>
            <a:pPr algn="ctr"/>
            <a:r>
              <a:rPr lang="en-US" sz="6119" b="1" dirty="0"/>
              <a:t>Case Study III: </a:t>
            </a:r>
            <a:r>
              <a:rPr lang="en-US" sz="6119" b="1" dirty="0">
                <a:cs typeface="Arial" pitchFamily="34" charset="0"/>
              </a:rPr>
              <a:t>Diabetic Retinopathy Prediction</a:t>
            </a:r>
            <a:endParaRPr lang="en-US" sz="6119" b="1" dirty="0"/>
          </a:p>
        </p:txBody>
      </p:sp>
      <p:sp>
        <p:nvSpPr>
          <p:cNvPr id="5" name="Text Placeholder 4"/>
          <p:cNvSpPr>
            <a:spLocks noGrp="1"/>
          </p:cNvSpPr>
          <p:nvPr>
            <p:ph idx="1"/>
          </p:nvPr>
        </p:nvSpPr>
        <p:spPr>
          <a:xfrm>
            <a:off x="275482" y="1967058"/>
            <a:ext cx="11885514" cy="4328014"/>
          </a:xfrm>
          <a:solidFill>
            <a:schemeClr val="bg1"/>
          </a:solidFill>
        </p:spPr>
        <p:txBody>
          <a:bodyPr>
            <a:noAutofit/>
          </a:bodyPr>
          <a:lstStyle/>
          <a:p>
            <a:pPr marL="582873" indent="-582873">
              <a:buFont typeface="Wingdings" panose="05000000000000000000" pitchFamily="2" charset="2"/>
              <a:buChar char="q"/>
            </a:pPr>
            <a:r>
              <a:rPr lang="en-US" sz="3672" dirty="0">
                <a:cs typeface="Arial" panose="020B0604020202020204" pitchFamily="34" charset="0"/>
              </a:rPr>
              <a:t>Used labeled fluorescein angiography images of eyes to improve Diabetic Retinopathy (DR) prediction (</a:t>
            </a:r>
            <a:r>
              <a:rPr lang="en-US" sz="3672" dirty="0" err="1">
                <a:cs typeface="Arial" panose="020B0604020202020204" pitchFamily="34" charset="0"/>
                <a:hlinkClick r:id="rId3"/>
              </a:rPr>
              <a:t>Kaggle</a:t>
            </a:r>
            <a:r>
              <a:rPr lang="en-US" sz="3672" dirty="0">
                <a:cs typeface="Arial" panose="020B0604020202020204" pitchFamily="34" charset="0"/>
              </a:rPr>
              <a:t>)</a:t>
            </a:r>
          </a:p>
          <a:p>
            <a:pPr marL="0" indent="0">
              <a:buNone/>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Used a DCNN to improve DR prediction</a:t>
            </a:r>
          </a:p>
          <a:p>
            <a:pPr marL="0" indent="0">
              <a:buNone/>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Used </a:t>
            </a:r>
            <a:r>
              <a:rPr lang="en-US" sz="3672" dirty="0" err="1">
                <a:cs typeface="Arial" panose="020B0604020202020204" pitchFamily="34" charset="0"/>
              </a:rPr>
              <a:t>Theano+Lasagne+Keras</a:t>
            </a:r>
            <a:r>
              <a:rPr lang="en-US" sz="3672" dirty="0">
                <a:cs typeface="Arial" panose="020B0604020202020204" pitchFamily="34" charset="0"/>
              </a:rPr>
              <a:t> with anaconda python and 1 GPU</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01975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7" y="871194"/>
            <a:ext cx="11887878" cy="46629"/>
          </a:xfrm>
          <a:solidFill>
            <a:schemeClr val="bg1"/>
          </a:solidFill>
        </p:spPr>
        <p:txBody>
          <a:bodyPr>
            <a:normAutofit fontScale="90000"/>
          </a:bodyPr>
          <a:lstStyle/>
          <a:p>
            <a:pPr algn="ctr"/>
            <a:r>
              <a:rPr lang="en-US" sz="6119" b="1" dirty="0">
                <a:latin typeface="Calibri (Headings)"/>
                <a:cs typeface="Calibri Light" panose="020F0302020204030204" pitchFamily="34" charset="0"/>
              </a:rPr>
              <a:t>Diabetic Retinopathy</a:t>
            </a:r>
            <a:br>
              <a:rPr lang="en-US" sz="6119" b="1" dirty="0">
                <a:latin typeface="Calibri (Headings)"/>
                <a:cs typeface="Calibri Light" panose="020F0302020204030204" pitchFamily="34" charset="0"/>
              </a:rPr>
            </a:br>
            <a:endParaRPr lang="en-US" sz="6119" b="1" dirty="0">
              <a:latin typeface="Calibri (Headings)"/>
              <a:cs typeface="Calibri Light" panose="020F0302020204030204" pitchFamily="34" charset="0"/>
            </a:endParaRPr>
          </a:p>
        </p:txBody>
      </p:sp>
      <p:sp>
        <p:nvSpPr>
          <p:cNvPr id="5" name="Text Placeholder 4"/>
          <p:cNvSpPr>
            <a:spLocks noGrp="1"/>
          </p:cNvSpPr>
          <p:nvPr>
            <p:ph idx="1"/>
          </p:nvPr>
        </p:nvSpPr>
        <p:spPr>
          <a:xfrm>
            <a:off x="275481" y="1095644"/>
            <a:ext cx="11885514" cy="2468018"/>
          </a:xfrm>
        </p:spPr>
        <p:txBody>
          <a:bodyPr/>
          <a:lstStyle/>
          <a:p>
            <a:endParaRPr lang="en-US" sz="2800" dirty="0">
              <a:solidFill>
                <a:srgbClr val="002050"/>
              </a:solidFill>
              <a:cs typeface="Arial" panose="020B0604020202020204" pitchFamily="34" charset="0"/>
            </a:endParaRPr>
          </a:p>
          <a:p>
            <a:endParaRPr lang="en-US" sz="2800" dirty="0">
              <a:solidFill>
                <a:srgbClr val="002050"/>
              </a:solidFill>
              <a:cs typeface="Arial" panose="020B0604020202020204" pitchFamily="34" charset="0"/>
            </a:endParaRPr>
          </a:p>
          <a:p>
            <a:endParaRPr lang="en-US" sz="2800" dirty="0">
              <a:solidFill>
                <a:srgbClr val="002050"/>
              </a:solidFill>
              <a:cs typeface="Arial" panose="020B0604020202020204" pitchFamily="34" charset="0"/>
            </a:endParaRPr>
          </a:p>
          <a:p>
            <a:endParaRPr lang="en-US" sz="2800" dirty="0">
              <a:solidFill>
                <a:srgbClr val="002050"/>
              </a:solidFill>
              <a:cs typeface="Arial" panose="020B0604020202020204" pitchFamily="34" charset="0"/>
            </a:endParaRPr>
          </a:p>
          <a:p>
            <a:endParaRPr lang="en-US" sz="2800" dirty="0">
              <a:solidFill>
                <a:srgbClr val="002050"/>
              </a:solidFill>
              <a:cs typeface="Arial" panose="020B060402020202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99056" y="1095643"/>
            <a:ext cx="10447669" cy="2848526"/>
          </a:xfrm>
          <a:prstGeom prst="rect">
            <a:avLst/>
          </a:prstGeom>
          <a:ln/>
        </p:spPr>
        <p:style>
          <a:lnRef idx="2">
            <a:schemeClr val="dk1"/>
          </a:lnRef>
          <a:fillRef idx="1">
            <a:schemeClr val="lt1"/>
          </a:fillRef>
          <a:effectRef idx="0">
            <a:schemeClr val="dk1"/>
          </a:effectRef>
          <a:fontRef idx="minor">
            <a:schemeClr val="dk1"/>
          </a:fontRef>
        </p:style>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799056" y="4219305"/>
            <a:ext cx="10447669" cy="2616451"/>
          </a:xfrm>
          <a:prstGeom prst="rect">
            <a:avLst/>
          </a:prstGeom>
          <a:ln/>
        </p:spPr>
        <p:style>
          <a:lnRef idx="2">
            <a:schemeClr val="dk1"/>
          </a:lnRef>
          <a:fillRef idx="1">
            <a:schemeClr val="lt1"/>
          </a:fillRef>
          <a:effectRef idx="0">
            <a:schemeClr val="dk1"/>
          </a:effectRef>
          <a:fontRef idx="minor">
            <a:schemeClr val="dk1"/>
          </a:fontRef>
        </p:style>
      </p:pic>
      <p:sp>
        <p:nvSpPr>
          <p:cNvPr id="12" name="Rectangle 11"/>
          <p:cNvSpPr/>
          <p:nvPr/>
        </p:nvSpPr>
        <p:spPr bwMode="auto">
          <a:xfrm>
            <a:off x="1631744" y="1153630"/>
            <a:ext cx="9019152" cy="22692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 name="Rectangle 13"/>
          <p:cNvSpPr/>
          <p:nvPr/>
        </p:nvSpPr>
        <p:spPr bwMode="auto">
          <a:xfrm>
            <a:off x="1438181" y="4314837"/>
            <a:ext cx="9019152" cy="22692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92116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7" y="238357"/>
            <a:ext cx="11887878" cy="917444"/>
          </a:xfrm>
        </p:spPr>
        <p:txBody>
          <a:bodyPr>
            <a:noAutofit/>
          </a:bodyPr>
          <a:lstStyle/>
          <a:p>
            <a:pPr algn="ctr"/>
            <a:r>
              <a:rPr lang="en-US" sz="6119" b="1" dirty="0"/>
              <a:t>Fine-tuning DCNN model</a:t>
            </a:r>
          </a:p>
        </p:txBody>
      </p:sp>
      <p:sp>
        <p:nvSpPr>
          <p:cNvPr id="5" name="Text Placeholder 4"/>
          <p:cNvSpPr>
            <a:spLocks noGrp="1"/>
          </p:cNvSpPr>
          <p:nvPr>
            <p:ph idx="1"/>
          </p:nvPr>
        </p:nvSpPr>
        <p:spPr>
          <a:xfrm>
            <a:off x="273117" y="1614315"/>
            <a:ext cx="11887878" cy="4680757"/>
          </a:xfrm>
          <a:solidFill>
            <a:schemeClr val="bg1"/>
          </a:solidFill>
        </p:spPr>
        <p:txBody>
          <a:bodyPr/>
          <a:lstStyle/>
          <a:p>
            <a:pPr marL="582873" indent="-582873">
              <a:buFont typeface="Wingdings" panose="05000000000000000000" pitchFamily="2" charset="2"/>
              <a:buChar char="q"/>
            </a:pPr>
            <a:r>
              <a:rPr lang="en-US" sz="3672" dirty="0">
                <a:cs typeface="Arial" panose="020B0604020202020204" pitchFamily="34" charset="0"/>
              </a:rPr>
              <a:t>ImageNet pre-trained </a:t>
            </a:r>
            <a:r>
              <a:rPr lang="en-US" sz="3672" dirty="0" err="1">
                <a:cs typeface="Arial" panose="020B0604020202020204" pitchFamily="34" charset="0"/>
              </a:rPr>
              <a:t>GoogleNet</a:t>
            </a:r>
            <a:endParaRPr lang="en-US" sz="3672" dirty="0">
              <a:cs typeface="Arial" panose="020B0604020202020204" pitchFamily="34" charset="0"/>
            </a:endParaRPr>
          </a:p>
          <a:p>
            <a:pPr marL="582873" indent="-582873">
              <a:buFont typeface="Wingdings" panose="05000000000000000000" pitchFamily="2" charset="2"/>
              <a:buChar char="q"/>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Trained ImageNet features transferred as initial weights for DR prediction.</a:t>
            </a:r>
          </a:p>
          <a:p>
            <a:pPr marL="582873" indent="-582873">
              <a:buFont typeface="Wingdings" panose="05000000000000000000" pitchFamily="2" charset="2"/>
              <a:buChar char="q"/>
            </a:pPr>
            <a:endParaRPr lang="en-US" sz="3672" dirty="0">
              <a:cs typeface="Arial" panose="020B0604020202020204" pitchFamily="34" charset="0"/>
            </a:endParaRPr>
          </a:p>
          <a:p>
            <a:pPr marL="582873" indent="-582873">
              <a:buFont typeface="Wingdings" panose="05000000000000000000" pitchFamily="2" charset="2"/>
              <a:buChar char="q"/>
            </a:pPr>
            <a:r>
              <a:rPr lang="en-US" sz="3672" dirty="0">
                <a:cs typeface="Arial" panose="020B0604020202020204" pitchFamily="34" charset="0"/>
              </a:rPr>
              <a:t>Lower layers (first 2 layers) of the pre-trained DCNN contain generic features/weights that can be used for the DR prediction task.</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88510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7" y="118334"/>
            <a:ext cx="11887878" cy="917444"/>
          </a:xfrm>
        </p:spPr>
        <p:txBody>
          <a:bodyPr>
            <a:noAutofit/>
          </a:bodyPr>
          <a:lstStyle/>
          <a:p>
            <a:pPr algn="ctr"/>
            <a:r>
              <a:rPr lang="en-US" sz="6119" b="1" dirty="0"/>
              <a:t>Reduce Overfitting: Augmentation</a:t>
            </a:r>
          </a:p>
        </p:txBody>
      </p:sp>
      <p:pic>
        <p:nvPicPr>
          <p:cNvPr id="7" name="Picture 6"/>
          <p:cNvPicPr>
            <a:picLocks noChangeAspect="1"/>
          </p:cNvPicPr>
          <p:nvPr/>
        </p:nvPicPr>
        <p:blipFill>
          <a:blip r:embed="rId3"/>
          <a:stretch>
            <a:fillRect/>
          </a:stretch>
        </p:blipFill>
        <p:spPr>
          <a:xfrm>
            <a:off x="1233508" y="1174037"/>
            <a:ext cx="10045010" cy="4974580"/>
          </a:xfrm>
          <a:prstGeom prst="rect">
            <a:avLst/>
          </a:prstGeom>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185536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107865"/>
            <a:ext cx="10724938" cy="1068992"/>
          </a:xfrm>
        </p:spPr>
        <p:txBody>
          <a:bodyPr>
            <a:normAutofit/>
          </a:bodyPr>
          <a:lstStyle/>
          <a:p>
            <a:pPr algn="ctr"/>
            <a:r>
              <a:rPr lang="en-US" sz="6119" b="1" dirty="0">
                <a:cs typeface="Arial" pitchFamily="34" charset="0"/>
              </a:rPr>
              <a:t>Transfer Learning DCNN</a:t>
            </a:r>
            <a:endParaRPr lang="en-US" sz="6119"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98144" y="1176856"/>
            <a:ext cx="5284752" cy="2940624"/>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498144" y="4533576"/>
            <a:ext cx="5284752" cy="1551282"/>
          </a:xfrm>
          <a:ln w="12700">
            <a:solidFill>
              <a:schemeClr val="tx1">
                <a:alpha val="99000"/>
              </a:schemeClr>
            </a:solidFill>
          </a:ln>
        </p:spPr>
      </p:pic>
      <p:sp>
        <p:nvSpPr>
          <p:cNvPr id="8" name="Rectangle 7"/>
          <p:cNvSpPr/>
          <p:nvPr/>
        </p:nvSpPr>
        <p:spPr>
          <a:xfrm>
            <a:off x="882" y="6500954"/>
            <a:ext cx="5463558" cy="382308"/>
          </a:xfrm>
          <a:prstGeom prst="rect">
            <a:avLst/>
          </a:prstGeom>
        </p:spPr>
        <p:txBody>
          <a:bodyPr wrap="none">
            <a:spAutoFit/>
          </a:bodyPr>
          <a:lstStyle/>
          <a:p>
            <a:pPr defTabSz="932597"/>
            <a:r>
              <a:rPr lang="en-US" sz="1836" dirty="0">
                <a:solidFill>
                  <a:prstClr val="white">
                    <a:lumMod val="50000"/>
                  </a:prstClr>
                </a:solidFill>
                <a:latin typeface="Calibri" panose="020F0502020204030204"/>
              </a:rPr>
              <a:t>*http://benanne.github.io/2015/03/17/plankton.html</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1390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7" y="31870"/>
            <a:ext cx="11887878" cy="917444"/>
          </a:xfrm>
        </p:spPr>
        <p:txBody>
          <a:bodyPr>
            <a:noAutofit/>
          </a:bodyPr>
          <a:lstStyle/>
          <a:p>
            <a:pPr algn="ctr" defTabSz="3552173">
              <a:spcBef>
                <a:spcPts val="0"/>
              </a:spcBef>
              <a:defRPr/>
            </a:pPr>
            <a:r>
              <a:rPr lang="en-US" sz="6119" b="1" dirty="0">
                <a:cs typeface="Arial" pitchFamily="34" charset="0"/>
              </a:rPr>
              <a:t>Fine-tuning </a:t>
            </a:r>
            <a:r>
              <a:rPr lang="en-US" sz="6119" b="1" dirty="0" err="1">
                <a:cs typeface="Arial" pitchFamily="34" charset="0"/>
              </a:rPr>
              <a:t>GoogleNet</a:t>
            </a:r>
            <a:endParaRPr lang="en-US" sz="6119" b="1" dirty="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069" y="1598861"/>
            <a:ext cx="10258637" cy="240202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069" y="4650430"/>
            <a:ext cx="6956637" cy="1379669"/>
          </a:xfrm>
          <a:prstGeom prst="rect">
            <a:avLst/>
          </a:prstGeom>
          <a:ln w="12700">
            <a:solidFill>
              <a:schemeClr val="tx1">
                <a:alpha val="99000"/>
              </a:schemeClr>
            </a:solidFill>
          </a:ln>
        </p:spPr>
      </p:pic>
      <p:sp>
        <p:nvSpPr>
          <p:cNvPr id="6" name="Slide Number Placeholder 5"/>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876998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0737" y="544229"/>
            <a:ext cx="11887878" cy="917444"/>
          </a:xfrm>
        </p:spPr>
        <p:txBody>
          <a:bodyPr>
            <a:noAutofit/>
          </a:bodyPr>
          <a:lstStyle/>
          <a:p>
            <a:pPr algn="ctr"/>
            <a:r>
              <a:rPr lang="en-US" sz="6119" b="1" dirty="0"/>
              <a:t>Training Fine-tuned DCNN model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015" y="2389641"/>
            <a:ext cx="9845324" cy="3174185"/>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676905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906" y="0"/>
            <a:ext cx="11887878" cy="917444"/>
          </a:xfrm>
        </p:spPr>
        <p:txBody>
          <a:bodyPr>
            <a:noAutofit/>
          </a:bodyPr>
          <a:lstStyle/>
          <a:p>
            <a:pPr algn="ctr" defTabSz="3552173">
              <a:spcBef>
                <a:spcPts val="0"/>
              </a:spcBef>
              <a:defRPr/>
            </a:pPr>
            <a:r>
              <a:rPr lang="en-US" sz="6119" b="1" dirty="0">
                <a:cs typeface="Arial" pitchFamily="34" charset="0"/>
              </a:rPr>
              <a:t>Diabetic Retinopathy Prediction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2914" y="912332"/>
            <a:ext cx="5089823" cy="5089823"/>
          </a:xfrm>
          <a:prstGeom prst="rect">
            <a:avLst/>
          </a:prstGeom>
          <a:ln w="12700" cmpd="dbl">
            <a:solidFill>
              <a:schemeClr val="tx1">
                <a:alpha val="95000"/>
              </a:schemeClr>
            </a:solidFill>
          </a:ln>
        </p:spPr>
      </p:pic>
      <p:sp>
        <p:nvSpPr>
          <p:cNvPr id="37" name="TextBox 36"/>
          <p:cNvSpPr txBox="1"/>
          <p:nvPr/>
        </p:nvSpPr>
        <p:spPr>
          <a:xfrm>
            <a:off x="982257" y="6063457"/>
            <a:ext cx="10980760" cy="531812"/>
          </a:xfrm>
          <a:prstGeom prst="rect">
            <a:avLst/>
          </a:prstGeom>
          <a:noFill/>
        </p:spPr>
        <p:txBody>
          <a:bodyPr wrap="square" rtlCol="0">
            <a:spAutoFit/>
          </a:bodyPr>
          <a:lstStyle/>
          <a:p>
            <a:pPr defTabSz="932597"/>
            <a:r>
              <a:rPr lang="fr-FR" sz="2856" dirty="0" err="1">
                <a:solidFill>
                  <a:prstClr val="black"/>
                </a:solidFill>
                <a:latin typeface="Calibri" panose="020F0502020204030204"/>
              </a:rPr>
              <a:t>Epoch</a:t>
            </a:r>
            <a:r>
              <a:rPr lang="fr-FR" sz="2856" dirty="0">
                <a:solidFill>
                  <a:prstClr val="black"/>
                </a:solidFill>
                <a:latin typeface="Calibri" panose="020F0502020204030204"/>
              </a:rPr>
              <a:t> 449: Train </a:t>
            </a:r>
            <a:r>
              <a:rPr lang="fr-FR" sz="2856" dirty="0" err="1">
                <a:solidFill>
                  <a:prstClr val="black"/>
                </a:solidFill>
                <a:latin typeface="Calibri" panose="020F0502020204030204"/>
              </a:rPr>
              <a:t>cost</a:t>
            </a:r>
            <a:r>
              <a:rPr lang="fr-FR" sz="2856" dirty="0">
                <a:solidFill>
                  <a:prstClr val="black"/>
                </a:solidFill>
                <a:latin typeface="Calibri" panose="020F0502020204030204"/>
              </a:rPr>
              <a:t> 8.994, Train </a:t>
            </a:r>
            <a:r>
              <a:rPr lang="fr-FR" sz="2856" dirty="0" err="1">
                <a:solidFill>
                  <a:prstClr val="black"/>
                </a:solidFill>
                <a:latin typeface="Calibri" panose="020F0502020204030204"/>
              </a:rPr>
              <a:t>acc</a:t>
            </a:r>
            <a:r>
              <a:rPr lang="fr-FR" sz="2856" dirty="0">
                <a:solidFill>
                  <a:prstClr val="black"/>
                </a:solidFill>
                <a:latin typeface="Calibri" panose="020F0502020204030204"/>
              </a:rPr>
              <a:t> 0.607, val </a:t>
            </a:r>
            <a:r>
              <a:rPr lang="fr-FR" sz="2856" dirty="0" err="1">
                <a:solidFill>
                  <a:prstClr val="black"/>
                </a:solidFill>
                <a:latin typeface="Calibri" panose="020F0502020204030204"/>
              </a:rPr>
              <a:t>acc</a:t>
            </a:r>
            <a:r>
              <a:rPr lang="fr-FR" sz="2856" dirty="0">
                <a:solidFill>
                  <a:prstClr val="black"/>
                </a:solidFill>
                <a:latin typeface="Calibri" panose="020F0502020204030204"/>
              </a:rPr>
              <a:t> 0.798, val AUC 0.849</a:t>
            </a:r>
            <a:endParaRPr lang="en-US" sz="2856" dirty="0">
              <a:solidFill>
                <a:prstClr val="black"/>
              </a:solidFill>
              <a:latin typeface="Calibri" panose="020F0502020204030204"/>
            </a:endParaRP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69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89419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01" y="37138"/>
            <a:ext cx="10724938" cy="1351952"/>
          </a:xfrm>
        </p:spPr>
        <p:txBody>
          <a:bodyPr>
            <a:noAutofit/>
          </a:bodyPr>
          <a:lstStyle/>
          <a:p>
            <a:pPr algn="ctr"/>
            <a:r>
              <a:rPr lang="en-US" b="1" dirty="0"/>
              <a:t>Deep learning begins with a little function</a:t>
            </a:r>
          </a:p>
        </p:txBody>
      </p:sp>
      <p:sp>
        <p:nvSpPr>
          <p:cNvPr id="3" name="TextBox 2"/>
          <p:cNvSpPr txBox="1"/>
          <p:nvPr/>
        </p:nvSpPr>
        <p:spPr>
          <a:xfrm>
            <a:off x="921227" y="1411035"/>
            <a:ext cx="10750741" cy="606488"/>
          </a:xfrm>
          <a:prstGeom prst="rect">
            <a:avLst/>
          </a:prstGeom>
          <a:noFill/>
        </p:spPr>
        <p:txBody>
          <a:bodyPr wrap="none" rtlCol="0">
            <a:spAutoFit/>
          </a:bodyPr>
          <a:lstStyle/>
          <a:p>
            <a:pPr algn="ctr" defTabSz="932597"/>
            <a:r>
              <a:rPr lang="en-US" sz="3264" dirty="0">
                <a:solidFill>
                  <a:prstClr val="black"/>
                </a:solidFill>
                <a:latin typeface="Calibri" panose="020F0502020204030204"/>
              </a:rPr>
              <a:t>It all starts with a humble linear function called a perceptron.</a:t>
            </a:r>
          </a:p>
        </p:txBody>
      </p:sp>
      <p:grpSp>
        <p:nvGrpSpPr>
          <p:cNvPr id="19" name="Group 18"/>
          <p:cNvGrpSpPr/>
          <p:nvPr/>
        </p:nvGrpSpPr>
        <p:grpSpPr>
          <a:xfrm>
            <a:off x="2333788" y="2284941"/>
            <a:ext cx="3036428" cy="1630991"/>
            <a:chOff x="763370" y="1894494"/>
            <a:chExt cx="2977160" cy="1599156"/>
          </a:xfrm>
        </p:grpSpPr>
        <p:sp>
          <p:nvSpPr>
            <p:cNvPr id="7" name="TextBox 6"/>
            <p:cNvSpPr txBox="1"/>
            <p:nvPr/>
          </p:nvSpPr>
          <p:spPr>
            <a:xfrm>
              <a:off x="1297731" y="1894494"/>
              <a:ext cx="2437655" cy="1599156"/>
            </a:xfrm>
            <a:prstGeom prst="rect">
              <a:avLst/>
            </a:prstGeom>
            <a:noFill/>
          </p:spPr>
          <p:txBody>
            <a:bodyPr wrap="none" rtlCol="0">
              <a:spAutoFit/>
            </a:bodyPr>
            <a:lstStyle/>
            <a:p>
              <a:pPr defTabSz="932597"/>
              <a:r>
                <a:rPr lang="en-US" sz="2448" dirty="0">
                  <a:solidFill>
                    <a:prstClr val="black"/>
                  </a:solidFill>
                  <a:latin typeface="Calibri" panose="020F0502020204030204"/>
                </a:rPr>
                <a:t>weight1 </a:t>
              </a:r>
              <a:r>
                <a:rPr lang="en-US" sz="2448" dirty="0">
                  <a:solidFill>
                    <a:prstClr val="black"/>
                  </a:solidFill>
                  <a:latin typeface="Calibri" panose="020F0502020204030204"/>
                  <a:ea typeface="Zapf Dingbats"/>
                  <a:cs typeface="Zapf Dingbats"/>
                  <a:sym typeface="Zapf Dingbats"/>
                </a:rPr>
                <a:t>✖</a:t>
              </a:r>
              <a:r>
                <a:rPr lang="en-US" sz="2448" dirty="0">
                  <a:solidFill>
                    <a:prstClr val="black"/>
                  </a:solidFill>
                  <a:latin typeface="Calibri" panose="020F0502020204030204"/>
                  <a:sym typeface="Zapf Dingbats"/>
                </a:rPr>
                <a:t> input1</a:t>
              </a:r>
            </a:p>
            <a:p>
              <a:pPr defTabSz="932597"/>
              <a:r>
                <a:rPr lang="en-US" sz="2448" dirty="0">
                  <a:solidFill>
                    <a:prstClr val="black"/>
                  </a:solidFill>
                  <a:latin typeface="Calibri" panose="020F0502020204030204"/>
                  <a:sym typeface="Zapf Dingbats"/>
                </a:rPr>
                <a:t>weight2 </a:t>
              </a:r>
              <a:r>
                <a:rPr lang="en-US" sz="2448" dirty="0">
                  <a:solidFill>
                    <a:prstClr val="black"/>
                  </a:solidFill>
                  <a:latin typeface="Calibri" panose="020F0502020204030204"/>
                  <a:ea typeface="Zapf Dingbats"/>
                  <a:cs typeface="Zapf Dingbats"/>
                  <a:sym typeface="Zapf Dingbats"/>
                </a:rPr>
                <a:t>✖</a:t>
              </a:r>
              <a:r>
                <a:rPr lang="en-US" sz="2448" dirty="0">
                  <a:solidFill>
                    <a:prstClr val="black"/>
                  </a:solidFill>
                  <a:latin typeface="Calibri" panose="020F0502020204030204"/>
                  <a:sym typeface="Zapf Dingbats"/>
                </a:rPr>
                <a:t> input2</a:t>
              </a:r>
            </a:p>
            <a:p>
              <a:pPr defTabSz="932597"/>
              <a:r>
                <a:rPr lang="en-US" sz="2448" dirty="0">
                  <a:solidFill>
                    <a:prstClr val="black"/>
                  </a:solidFill>
                  <a:latin typeface="Calibri" panose="020F0502020204030204"/>
                  <a:sym typeface="Zapf Dingbats"/>
                </a:rPr>
                <a:t>weight3 </a:t>
              </a:r>
              <a:r>
                <a:rPr lang="en-US" sz="2448" dirty="0">
                  <a:solidFill>
                    <a:prstClr val="black"/>
                  </a:solidFill>
                  <a:latin typeface="Calibri" panose="020F0502020204030204"/>
                  <a:ea typeface="Zapf Dingbats"/>
                  <a:cs typeface="Zapf Dingbats"/>
                  <a:sym typeface="Zapf Dingbats"/>
                </a:rPr>
                <a:t>✖ input3</a:t>
              </a:r>
            </a:p>
            <a:p>
              <a:pPr defTabSz="932597"/>
              <a:r>
                <a:rPr lang="en-US" sz="2448" dirty="0">
                  <a:solidFill>
                    <a:prstClr val="black"/>
                  </a:solidFill>
                  <a:latin typeface="Calibri" panose="020F0502020204030204"/>
                </a:rPr>
                <a:t>sum</a:t>
              </a:r>
            </a:p>
          </p:txBody>
        </p:sp>
        <p:cxnSp>
          <p:nvCxnSpPr>
            <p:cNvPr id="9" name="Straight Connector 8"/>
            <p:cNvCxnSpPr/>
            <p:nvPr/>
          </p:nvCxnSpPr>
          <p:spPr>
            <a:xfrm>
              <a:off x="1249153" y="3081155"/>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63370" y="2470475"/>
              <a:ext cx="546945" cy="594650"/>
            </a:xfrm>
            <a:prstGeom prst="rect">
              <a:avLst/>
            </a:prstGeom>
            <a:noFill/>
          </p:spPr>
          <p:txBody>
            <a:bodyPr wrap="none" rtlCol="0">
              <a:spAutoFit/>
            </a:bodyPr>
            <a:lstStyle/>
            <a:p>
              <a:pPr defTabSz="932597"/>
              <a:r>
                <a:rPr lang="en-US" sz="3264" dirty="0">
                  <a:solidFill>
                    <a:prstClr val="black"/>
                  </a:solidFill>
                  <a:latin typeface="Calibri" panose="020F0502020204030204"/>
                  <a:ea typeface="Zapf Dingbats"/>
                  <a:cs typeface="Zapf Dingbats"/>
                  <a:sym typeface="Zapf Dingbats"/>
                </a:rPr>
                <a:t>✚</a:t>
              </a:r>
              <a:endParaRPr lang="en-US" sz="3264" dirty="0">
                <a:solidFill>
                  <a:prstClr val="black"/>
                </a:solidFill>
                <a:latin typeface="Calibri" panose="020F0502020204030204"/>
              </a:endParaRPr>
            </a:p>
          </p:txBody>
        </p:sp>
      </p:grpSp>
      <p:sp>
        <p:nvSpPr>
          <p:cNvPr id="11" name="TextBox 10"/>
          <p:cNvSpPr txBox="1"/>
          <p:nvPr/>
        </p:nvSpPr>
        <p:spPr>
          <a:xfrm>
            <a:off x="6170016" y="2331744"/>
            <a:ext cx="3818507" cy="1246787"/>
          </a:xfrm>
          <a:prstGeom prst="rect">
            <a:avLst/>
          </a:prstGeom>
          <a:noFill/>
        </p:spPr>
        <p:txBody>
          <a:bodyPr wrap="none" rtlCol="0">
            <a:spAutoFit/>
          </a:bodyPr>
          <a:lstStyle/>
          <a:p>
            <a:pPr defTabSz="932597"/>
            <a:r>
              <a:rPr lang="en-US" sz="2448" dirty="0">
                <a:solidFill>
                  <a:prstClr val="black"/>
                </a:solidFill>
                <a:latin typeface="Calibri" panose="020F0502020204030204"/>
              </a:rPr>
              <a:t>Perceptron:</a:t>
            </a:r>
          </a:p>
          <a:p>
            <a:pPr defTabSz="932597"/>
            <a:r>
              <a:rPr lang="en-US" sz="2448" dirty="0">
                <a:solidFill>
                  <a:prstClr val="black"/>
                </a:solidFill>
                <a:latin typeface="Calibri" panose="020F0502020204030204"/>
              </a:rPr>
              <a:t>If sum &gt; threshold: output 1</a:t>
            </a:r>
          </a:p>
          <a:p>
            <a:pPr defTabSz="932597"/>
            <a:r>
              <a:rPr lang="en-US" sz="2448" dirty="0">
                <a:solidFill>
                  <a:prstClr val="black"/>
                </a:solidFill>
                <a:latin typeface="Calibri" panose="020F0502020204030204"/>
              </a:rPr>
              <a:t>Else: output 0</a:t>
            </a:r>
          </a:p>
        </p:txBody>
      </p:sp>
      <p:sp>
        <p:nvSpPr>
          <p:cNvPr id="17" name="TextBox 16"/>
          <p:cNvSpPr txBox="1"/>
          <p:nvPr/>
        </p:nvSpPr>
        <p:spPr>
          <a:xfrm>
            <a:off x="301321" y="4091304"/>
            <a:ext cx="12341186" cy="1118805"/>
          </a:xfrm>
          <a:prstGeom prst="rect">
            <a:avLst/>
          </a:prstGeom>
          <a:noFill/>
        </p:spPr>
        <p:txBody>
          <a:bodyPr wrap="none" rtlCol="0">
            <a:spAutoFit/>
          </a:bodyPr>
          <a:lstStyle/>
          <a:p>
            <a:pPr defTabSz="932597"/>
            <a:r>
              <a:rPr lang="en-US" sz="3264" dirty="0">
                <a:solidFill>
                  <a:prstClr val="black"/>
                </a:solidFill>
                <a:latin typeface="Calibri" panose="020F0502020204030204"/>
              </a:rPr>
              <a:t>Example: The inputs can be your data. Question: Should I buy this car?</a:t>
            </a:r>
          </a:p>
          <a:p>
            <a:pPr defTabSz="932597"/>
            <a:endParaRPr lang="en-US" sz="3264" dirty="0">
              <a:solidFill>
                <a:prstClr val="black"/>
              </a:solidFill>
              <a:latin typeface="Calibri" panose="020F0502020204030204"/>
            </a:endParaRPr>
          </a:p>
        </p:txBody>
      </p:sp>
      <p:grpSp>
        <p:nvGrpSpPr>
          <p:cNvPr id="26" name="Group 25"/>
          <p:cNvGrpSpPr/>
          <p:nvPr/>
        </p:nvGrpSpPr>
        <p:grpSpPr>
          <a:xfrm>
            <a:off x="2333788" y="4770085"/>
            <a:ext cx="3719741" cy="1630991"/>
            <a:chOff x="770035" y="4676979"/>
            <a:chExt cx="3647136" cy="1599156"/>
          </a:xfrm>
        </p:grpSpPr>
        <p:sp>
          <p:nvSpPr>
            <p:cNvPr id="36" name="TextBox 35"/>
            <p:cNvSpPr txBox="1"/>
            <p:nvPr/>
          </p:nvSpPr>
          <p:spPr>
            <a:xfrm>
              <a:off x="1304396" y="4676979"/>
              <a:ext cx="3112775" cy="1599156"/>
            </a:xfrm>
            <a:prstGeom prst="rect">
              <a:avLst/>
            </a:prstGeom>
            <a:noFill/>
          </p:spPr>
          <p:txBody>
            <a:bodyPr wrap="none" rtlCol="0">
              <a:spAutoFit/>
            </a:bodyPr>
            <a:lstStyle/>
            <a:p>
              <a:pPr defTabSz="932597"/>
              <a:r>
                <a:rPr lang="en-US" sz="2448" dirty="0">
                  <a:solidFill>
                    <a:prstClr val="black"/>
                  </a:solidFill>
                  <a:latin typeface="Calibri" panose="020F0502020204030204"/>
                </a:rPr>
                <a:t>0.2 </a:t>
              </a:r>
              <a:r>
                <a:rPr lang="en-US" sz="2448" dirty="0">
                  <a:solidFill>
                    <a:prstClr val="black"/>
                  </a:solidFill>
                  <a:latin typeface="Calibri" panose="020F0502020204030204"/>
                  <a:ea typeface="Zapf Dingbats"/>
                  <a:cs typeface="Zapf Dingbats"/>
                  <a:sym typeface="Zapf Dingbats"/>
                </a:rPr>
                <a:t>✖</a:t>
              </a:r>
              <a:r>
                <a:rPr lang="en-US" sz="2448" dirty="0">
                  <a:solidFill>
                    <a:prstClr val="black"/>
                  </a:solidFill>
                  <a:latin typeface="Calibri" panose="020F0502020204030204"/>
                  <a:sym typeface="Zapf Dingbats"/>
                </a:rPr>
                <a:t> gas mileage</a:t>
              </a:r>
            </a:p>
            <a:p>
              <a:pPr defTabSz="932597"/>
              <a:r>
                <a:rPr lang="en-US" sz="2448" dirty="0">
                  <a:solidFill>
                    <a:prstClr val="black"/>
                  </a:solidFill>
                  <a:latin typeface="Calibri" panose="020F0502020204030204"/>
                  <a:sym typeface="Zapf Dingbats"/>
                </a:rPr>
                <a:t>0.3 </a:t>
              </a:r>
              <a:r>
                <a:rPr lang="en-US" sz="2448" dirty="0">
                  <a:solidFill>
                    <a:prstClr val="black"/>
                  </a:solidFill>
                  <a:latin typeface="Calibri" panose="020F0502020204030204"/>
                  <a:ea typeface="Zapf Dingbats"/>
                  <a:cs typeface="Zapf Dingbats"/>
                  <a:sym typeface="Zapf Dingbats"/>
                </a:rPr>
                <a:t>✖</a:t>
              </a:r>
              <a:r>
                <a:rPr lang="en-US" sz="2448" dirty="0">
                  <a:solidFill>
                    <a:prstClr val="black"/>
                  </a:solidFill>
                  <a:latin typeface="Calibri" panose="020F0502020204030204"/>
                  <a:sym typeface="Zapf Dingbats"/>
                </a:rPr>
                <a:t> horsepower</a:t>
              </a:r>
            </a:p>
            <a:p>
              <a:pPr defTabSz="932597"/>
              <a:r>
                <a:rPr lang="en-US" sz="2448" dirty="0">
                  <a:solidFill>
                    <a:prstClr val="black"/>
                  </a:solidFill>
                  <a:latin typeface="Calibri" panose="020F0502020204030204"/>
                  <a:sym typeface="Zapf Dingbats"/>
                </a:rPr>
                <a:t>0.5 </a:t>
              </a:r>
              <a:r>
                <a:rPr lang="en-US" sz="2448" dirty="0">
                  <a:solidFill>
                    <a:prstClr val="black"/>
                  </a:solidFill>
                  <a:latin typeface="Calibri" panose="020F0502020204030204"/>
                  <a:ea typeface="Zapf Dingbats"/>
                  <a:cs typeface="Zapf Dingbats"/>
                  <a:sym typeface="Zapf Dingbats"/>
                </a:rPr>
                <a:t>✖ num cup holders</a:t>
              </a:r>
            </a:p>
            <a:p>
              <a:pPr defTabSz="932597"/>
              <a:r>
                <a:rPr lang="en-US" sz="2448" dirty="0">
                  <a:solidFill>
                    <a:prstClr val="black"/>
                  </a:solidFill>
                  <a:latin typeface="Calibri" panose="020F0502020204030204"/>
                </a:rPr>
                <a:t>sum</a:t>
              </a:r>
            </a:p>
          </p:txBody>
        </p:sp>
        <p:cxnSp>
          <p:nvCxnSpPr>
            <p:cNvPr id="37" name="Straight Connector 36"/>
            <p:cNvCxnSpPr/>
            <p:nvPr/>
          </p:nvCxnSpPr>
          <p:spPr>
            <a:xfrm>
              <a:off x="1255818" y="5863640"/>
              <a:ext cx="249137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70035" y="5252960"/>
              <a:ext cx="546945" cy="594650"/>
            </a:xfrm>
            <a:prstGeom prst="rect">
              <a:avLst/>
            </a:prstGeom>
            <a:noFill/>
          </p:spPr>
          <p:txBody>
            <a:bodyPr wrap="none" rtlCol="0">
              <a:spAutoFit/>
            </a:bodyPr>
            <a:lstStyle/>
            <a:p>
              <a:pPr defTabSz="932597"/>
              <a:r>
                <a:rPr lang="en-US" sz="3264" dirty="0">
                  <a:solidFill>
                    <a:prstClr val="black"/>
                  </a:solidFill>
                  <a:latin typeface="Calibri" panose="020F0502020204030204"/>
                  <a:ea typeface="Zapf Dingbats"/>
                  <a:cs typeface="Zapf Dingbats"/>
                  <a:sym typeface="Zapf Dingbats"/>
                </a:rPr>
                <a:t>✚</a:t>
              </a:r>
              <a:endParaRPr lang="en-US" sz="3264" dirty="0">
                <a:solidFill>
                  <a:prstClr val="black"/>
                </a:solidFill>
                <a:latin typeface="Calibri" panose="020F0502020204030204"/>
              </a:endParaRPr>
            </a:p>
          </p:txBody>
        </p:sp>
      </p:grpSp>
      <p:sp>
        <p:nvSpPr>
          <p:cNvPr id="39" name="TextBox 38"/>
          <p:cNvSpPr txBox="1"/>
          <p:nvPr/>
        </p:nvSpPr>
        <p:spPr>
          <a:xfrm>
            <a:off x="6170016" y="4958428"/>
            <a:ext cx="3177619" cy="1246787"/>
          </a:xfrm>
          <a:prstGeom prst="rect">
            <a:avLst/>
          </a:prstGeom>
          <a:noFill/>
        </p:spPr>
        <p:txBody>
          <a:bodyPr wrap="none" rtlCol="0">
            <a:spAutoFit/>
          </a:bodyPr>
          <a:lstStyle/>
          <a:p>
            <a:pPr defTabSz="932597"/>
            <a:r>
              <a:rPr lang="en-US" sz="2448" dirty="0">
                <a:solidFill>
                  <a:prstClr val="black"/>
                </a:solidFill>
                <a:latin typeface="Calibri" panose="020F0502020204030204"/>
              </a:rPr>
              <a:t>Perceptron:</a:t>
            </a:r>
          </a:p>
          <a:p>
            <a:pPr defTabSz="932597"/>
            <a:r>
              <a:rPr lang="en-US" sz="2448" dirty="0">
                <a:solidFill>
                  <a:prstClr val="black"/>
                </a:solidFill>
                <a:latin typeface="Calibri" panose="020F0502020204030204"/>
              </a:rPr>
              <a:t>If sum &gt; threshold: buy</a:t>
            </a:r>
          </a:p>
          <a:p>
            <a:pPr defTabSz="932597"/>
            <a:r>
              <a:rPr lang="en-US" sz="2448" dirty="0">
                <a:solidFill>
                  <a:prstClr val="black"/>
                </a:solidFill>
                <a:latin typeface="Calibri" panose="020F0502020204030204"/>
              </a:rPr>
              <a:t>Else: walk</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2935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906" y="216793"/>
            <a:ext cx="11887878" cy="917444"/>
          </a:xfrm>
        </p:spPr>
        <p:txBody>
          <a:bodyPr>
            <a:noAutofit/>
          </a:bodyPr>
          <a:lstStyle/>
          <a:p>
            <a:pPr algn="ctr" defTabSz="3552173">
              <a:spcBef>
                <a:spcPts val="0"/>
              </a:spcBef>
              <a:defRPr/>
            </a:pPr>
            <a:r>
              <a:rPr lang="en-US" sz="6119" b="1" dirty="0">
                <a:cs typeface="Arial" pitchFamily="34" charset="0"/>
              </a:rPr>
              <a:t>Using GPU-Trained model in AML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3753" y="1700828"/>
            <a:ext cx="9344183" cy="4762187"/>
          </a:xfrm>
          <a:prstGeom prst="rect">
            <a:avLst/>
          </a:prstGeom>
          <a:ln w="12700">
            <a:solidFill>
              <a:schemeClr val="tx1">
                <a:alpha val="99000"/>
              </a:schemeClr>
            </a:solidFill>
          </a:ln>
        </p:spPr>
      </p:pic>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997362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906" y="216793"/>
            <a:ext cx="11887878" cy="917444"/>
          </a:xfrm>
        </p:spPr>
        <p:txBody>
          <a:bodyPr>
            <a:noAutofit/>
          </a:bodyPr>
          <a:lstStyle/>
          <a:p>
            <a:pPr algn="ctr" defTabSz="3552173">
              <a:spcBef>
                <a:spcPts val="0"/>
              </a:spcBef>
              <a:defRPr/>
            </a:pPr>
            <a:r>
              <a:rPr lang="en-US" sz="6119" b="1" dirty="0">
                <a:cs typeface="Arial" pitchFamily="34" charset="0"/>
              </a:rPr>
              <a:t>AML Web Service Batch-Test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632" y="1614728"/>
            <a:ext cx="10460426" cy="4415400"/>
          </a:xfrm>
          <a:prstGeom prst="rect">
            <a:avLst/>
          </a:prstGeom>
          <a:ln w="12700">
            <a:solidFill>
              <a:schemeClr val="tx1">
                <a:alpha val="99000"/>
              </a:schemeClr>
            </a:solidFill>
          </a:ln>
        </p:spPr>
      </p:pic>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02161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7" y="563114"/>
            <a:ext cx="11887878" cy="917444"/>
          </a:xfrm>
        </p:spPr>
        <p:txBody>
          <a:bodyPr>
            <a:noAutofit/>
          </a:bodyPr>
          <a:lstStyle/>
          <a:p>
            <a:pPr algn="ctr" defTabSz="3552173">
              <a:spcBef>
                <a:spcPts val="0"/>
              </a:spcBef>
              <a:defRPr/>
            </a:pPr>
            <a:r>
              <a:rPr lang="en-US" sz="6119" b="1" dirty="0">
                <a:cs typeface="Arial" pitchFamily="34" charset="0"/>
              </a:rPr>
              <a:t>Other Uses of this DCNN Model</a:t>
            </a:r>
          </a:p>
        </p:txBody>
      </p:sp>
      <p:pic>
        <p:nvPicPr>
          <p:cNvPr id="2" name="Picture 1"/>
          <p:cNvPicPr>
            <a:picLocks noChangeAspect="1"/>
          </p:cNvPicPr>
          <p:nvPr/>
        </p:nvPicPr>
        <p:blipFill>
          <a:blip r:embed="rId3"/>
          <a:stretch>
            <a:fillRect/>
          </a:stretch>
        </p:blipFill>
        <p:spPr>
          <a:xfrm>
            <a:off x="273118" y="2175409"/>
            <a:ext cx="2648351" cy="2921296"/>
          </a:xfrm>
          <a:prstGeom prst="rect">
            <a:avLst/>
          </a:prstGeom>
          <a:ln w="25400">
            <a:solidFill>
              <a:schemeClr val="bg1"/>
            </a:solidFill>
          </a:ln>
        </p:spPr>
      </p:pic>
      <p:pic>
        <p:nvPicPr>
          <p:cNvPr id="6" name="Picture 5"/>
          <p:cNvPicPr>
            <a:picLocks noChangeAspect="1"/>
          </p:cNvPicPr>
          <p:nvPr/>
        </p:nvPicPr>
        <p:blipFill>
          <a:blip r:embed="rId4"/>
          <a:stretch>
            <a:fillRect/>
          </a:stretch>
        </p:blipFill>
        <p:spPr>
          <a:xfrm>
            <a:off x="6762365" y="2175410"/>
            <a:ext cx="2551977" cy="2921295"/>
          </a:xfrm>
          <a:prstGeom prst="rect">
            <a:avLst/>
          </a:prstGeom>
          <a:ln w="25400">
            <a:solidFill>
              <a:schemeClr val="bg1"/>
            </a:solidFill>
          </a:ln>
        </p:spPr>
      </p:pic>
      <p:pic>
        <p:nvPicPr>
          <p:cNvPr id="8" name="Picture 7"/>
          <p:cNvPicPr>
            <a:picLocks noChangeAspect="1"/>
          </p:cNvPicPr>
          <p:nvPr/>
        </p:nvPicPr>
        <p:blipFill>
          <a:blip r:embed="rId5"/>
          <a:stretch>
            <a:fillRect/>
          </a:stretch>
        </p:blipFill>
        <p:spPr>
          <a:xfrm>
            <a:off x="9839923" y="2175410"/>
            <a:ext cx="2340172" cy="2921295"/>
          </a:xfrm>
          <a:prstGeom prst="rect">
            <a:avLst/>
          </a:prstGeom>
          <a:ln w="25400">
            <a:solidFill>
              <a:schemeClr val="bg1"/>
            </a:solidFill>
          </a:ln>
        </p:spPr>
      </p:pic>
      <p:pic>
        <p:nvPicPr>
          <p:cNvPr id="10" name="Picture 9"/>
          <p:cNvPicPr>
            <a:picLocks noChangeAspect="1"/>
          </p:cNvPicPr>
          <p:nvPr/>
        </p:nvPicPr>
        <p:blipFill>
          <a:blip r:embed="rId6"/>
          <a:stretch>
            <a:fillRect/>
          </a:stretch>
        </p:blipFill>
        <p:spPr>
          <a:xfrm>
            <a:off x="3447050" y="2175410"/>
            <a:ext cx="2789732" cy="2921295"/>
          </a:xfrm>
          <a:prstGeom prst="rect">
            <a:avLst/>
          </a:prstGeom>
          <a:ln w="25400">
            <a:solidFill>
              <a:schemeClr val="bg1"/>
            </a:solidFill>
          </a:ln>
        </p:spPr>
      </p:pic>
      <p:sp>
        <p:nvSpPr>
          <p:cNvPr id="5" name="Slide Number Placeholder 4"/>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8337100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482" y="3207526"/>
            <a:ext cx="11885514" cy="2898844"/>
          </a:xfrm>
        </p:spPr>
        <p:txBody>
          <a:bodyPr/>
          <a:lstStyle/>
          <a:p>
            <a:pPr marL="757735" indent="-757735">
              <a:buFont typeface="Wingdings" panose="05000000000000000000" pitchFamily="2" charset="2"/>
              <a:buChar char="q"/>
            </a:pPr>
            <a:r>
              <a:rPr lang="en-US" sz="3672" dirty="0">
                <a:solidFill>
                  <a:schemeClr val="tx1"/>
                </a:solidFill>
                <a:cs typeface="Arial" panose="020B0604020202020204" pitchFamily="34" charset="0"/>
              </a:rPr>
              <a:t>Used the ImageNet-trained DCNN and learn MS COCO image features through transfer learning and fine-tuning</a:t>
            </a:r>
          </a:p>
          <a:p>
            <a:pPr marL="757735" indent="-757735">
              <a:buFont typeface="Wingdings" panose="05000000000000000000" pitchFamily="2" charset="2"/>
              <a:buChar char="q"/>
            </a:pPr>
            <a:endParaRPr lang="en-US" sz="3672" dirty="0">
              <a:solidFill>
                <a:schemeClr val="tx1"/>
              </a:solidFill>
              <a:cs typeface="Arial" panose="020B0604020202020204" pitchFamily="34" charset="0"/>
            </a:endParaRPr>
          </a:p>
          <a:p>
            <a:pPr marL="757735" indent="-757735">
              <a:buFont typeface="Wingdings" panose="05000000000000000000" pitchFamily="2" charset="2"/>
              <a:buChar char="q"/>
            </a:pPr>
            <a:r>
              <a:rPr lang="en-US" sz="3672" dirty="0">
                <a:solidFill>
                  <a:schemeClr val="tx1"/>
                </a:solidFill>
                <a:cs typeface="Arial" panose="020B0604020202020204" pitchFamily="34" charset="0"/>
              </a:rPr>
              <a:t>Used a Long short-term memory (LSTM) Recurrent Neural Network (RNN) on these learned image features for the image caption generation</a:t>
            </a:r>
          </a:p>
          <a:p>
            <a:pPr marL="582873" indent="-582873">
              <a:buFont typeface="Wingdings" panose="05000000000000000000" pitchFamily="2" charset="2"/>
              <a:buChar char="q"/>
            </a:pPr>
            <a:endParaRPr lang="en-US" sz="3672" dirty="0">
              <a:solidFill>
                <a:schemeClr val="tx1"/>
              </a:solidFill>
              <a:cs typeface="Arial" panose="020B0604020202020204" pitchFamily="34" charset="0"/>
            </a:endParaRPr>
          </a:p>
        </p:txBody>
      </p:sp>
      <p:sp>
        <p:nvSpPr>
          <p:cNvPr id="4" name="Title 3"/>
          <p:cNvSpPr>
            <a:spLocks noGrp="1"/>
          </p:cNvSpPr>
          <p:nvPr>
            <p:ph type="title"/>
          </p:nvPr>
        </p:nvSpPr>
        <p:spPr>
          <a:xfrm>
            <a:off x="273118" y="431713"/>
            <a:ext cx="11887878" cy="917444"/>
          </a:xfrm>
          <a:solidFill>
            <a:schemeClr val="bg1"/>
          </a:solidFill>
        </p:spPr>
        <p:txBody>
          <a:bodyPr>
            <a:noAutofit/>
          </a:bodyPr>
          <a:lstStyle/>
          <a:p>
            <a:pPr algn="ctr"/>
            <a:r>
              <a:rPr lang="en-US" sz="6119" b="1" dirty="0"/>
              <a:t>Case Study IV: </a:t>
            </a:r>
            <a:r>
              <a:rPr lang="en-US" sz="6119" b="1" dirty="0">
                <a:cs typeface="Arial" pitchFamily="34" charset="0"/>
              </a:rPr>
              <a:t>Image Caption Generation</a:t>
            </a:r>
            <a:endParaRPr lang="en-US" sz="6119" b="1" dirty="0"/>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28622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730" y="641793"/>
            <a:ext cx="3575280" cy="5359784"/>
          </a:xfrm>
        </p:spPr>
        <p:txBody>
          <a:bodyPr>
            <a:noAutofit/>
          </a:bodyPr>
          <a:lstStyle/>
          <a:p>
            <a:pPr algn="ctr"/>
            <a:r>
              <a:rPr lang="en-US" sz="6119" b="1" dirty="0"/>
              <a:t>Deep CNN-RNN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320" y="824679"/>
            <a:ext cx="6655443" cy="4994010"/>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716473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sz="6119" b="1" dirty="0"/>
              <a:t>Caption generation using fine-tuned CNN-RNN model</a:t>
            </a:r>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00925" y="2037383"/>
            <a:ext cx="4393779" cy="4277963"/>
          </a:xfrm>
        </p:spPr>
      </p:pic>
      <p:pic>
        <p:nvPicPr>
          <p:cNvPr id="6"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337836" y="2037383"/>
            <a:ext cx="3862501" cy="4277963"/>
          </a:xfrm>
        </p:spPr>
      </p:pic>
      <p:cxnSp>
        <p:nvCxnSpPr>
          <p:cNvPr id="10" name="Shape 241"/>
          <p:cNvCxnSpPr/>
          <p:nvPr/>
        </p:nvCxnSpPr>
        <p:spPr>
          <a:xfrm>
            <a:off x="6763446" y="2037383"/>
            <a:ext cx="49495" cy="4631701"/>
          </a:xfrm>
          <a:prstGeom prst="straightConnector1">
            <a:avLst/>
          </a:prstGeom>
          <a:noFill/>
          <a:ln w="19050" cap="flat" cmpd="sng">
            <a:solidFill>
              <a:srgbClr val="666666"/>
            </a:solidFill>
            <a:prstDash val="solid"/>
            <a:round/>
            <a:headEnd type="none" w="lg" len="lg"/>
            <a:tailEnd type="none" w="lg" len="lg"/>
          </a:ln>
        </p:spPr>
      </p:cxnSp>
      <p:sp>
        <p:nvSpPr>
          <p:cNvPr id="2" name="Slide Number Placeholder 1"/>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07970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119" b="1" dirty="0"/>
              <a:t>Re-usability of this CNN-RNN Model</a:t>
            </a:r>
          </a:p>
        </p:txBody>
      </p:sp>
      <p:sp>
        <p:nvSpPr>
          <p:cNvPr id="3" name="Content Placeholder 2"/>
          <p:cNvSpPr>
            <a:spLocks noGrp="1"/>
          </p:cNvSpPr>
          <p:nvPr>
            <p:ph idx="1"/>
          </p:nvPr>
        </p:nvSpPr>
        <p:spPr>
          <a:xfrm>
            <a:off x="855768" y="2772008"/>
            <a:ext cx="10724938" cy="3402727"/>
          </a:xfrm>
        </p:spPr>
        <p:txBody>
          <a:bodyPr>
            <a:normAutofit/>
          </a:bodyPr>
          <a:lstStyle/>
          <a:p>
            <a:pPr>
              <a:buFont typeface="Wingdings" panose="05000000000000000000" pitchFamily="2" charset="2"/>
              <a:buChar char="q"/>
            </a:pPr>
            <a:r>
              <a:rPr lang="en-US" sz="3672" dirty="0"/>
              <a:t> Used CNN-RNN model for natural image caption generation</a:t>
            </a:r>
          </a:p>
          <a:p>
            <a:pPr>
              <a:buFont typeface="Wingdings" panose="05000000000000000000" pitchFamily="2" charset="2"/>
              <a:buChar char="q"/>
            </a:pPr>
            <a:endParaRPr lang="en-US" sz="3672" dirty="0"/>
          </a:p>
          <a:p>
            <a:pPr>
              <a:buFont typeface="Wingdings" panose="05000000000000000000" pitchFamily="2" charset="2"/>
              <a:buChar char="q"/>
            </a:pPr>
            <a:r>
              <a:rPr lang="en-US" sz="3672" dirty="0"/>
              <a:t> Can use the same CNN-RNN model in a completely different domain</a:t>
            </a: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4523267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5482" y="3207526"/>
            <a:ext cx="11885514" cy="2898844"/>
          </a:xfrm>
        </p:spPr>
        <p:txBody>
          <a:bodyPr/>
          <a:lstStyle/>
          <a:p>
            <a:pPr marL="757735" indent="-757735">
              <a:buFont typeface="Wingdings" panose="05000000000000000000" pitchFamily="2" charset="2"/>
              <a:buChar char="q"/>
            </a:pPr>
            <a:r>
              <a:rPr lang="en-US" sz="3672" dirty="0">
                <a:solidFill>
                  <a:schemeClr val="tx1"/>
                </a:solidFill>
                <a:cs typeface="Arial" panose="020B0604020202020204" pitchFamily="34" charset="0"/>
              </a:rPr>
              <a:t>We use the ImageNet-trained DCNN and learn Apparel Classification with Style (ACS) image features through transfer learning and fine-tuning</a:t>
            </a:r>
          </a:p>
          <a:p>
            <a:pPr marL="757735" indent="-757735">
              <a:buFont typeface="Wingdings" panose="05000000000000000000" pitchFamily="2" charset="2"/>
              <a:buChar char="q"/>
            </a:pPr>
            <a:endParaRPr lang="en-US" sz="3672" dirty="0">
              <a:solidFill>
                <a:schemeClr val="tx1"/>
              </a:solidFill>
              <a:cs typeface="Arial" panose="020B0604020202020204" pitchFamily="34" charset="0"/>
            </a:endParaRPr>
          </a:p>
          <a:p>
            <a:pPr marL="757735" indent="-757735">
              <a:buFont typeface="Wingdings" panose="05000000000000000000" pitchFamily="2" charset="2"/>
              <a:buChar char="q"/>
            </a:pPr>
            <a:r>
              <a:rPr lang="en-US" sz="3672" dirty="0">
                <a:solidFill>
                  <a:schemeClr val="tx1"/>
                </a:solidFill>
                <a:cs typeface="Arial" panose="020B0604020202020204" pitchFamily="34" charset="0"/>
              </a:rPr>
              <a:t>Then we use a Long short-term memory (LSTM) Recurrent Neural Network (RNN) on the learned image features for the image caption generation</a:t>
            </a:r>
          </a:p>
          <a:p>
            <a:pPr marL="582873" indent="-582873">
              <a:buFont typeface="Wingdings" panose="05000000000000000000" pitchFamily="2" charset="2"/>
              <a:buChar char="q"/>
            </a:pPr>
            <a:endParaRPr lang="en-US" sz="3672" dirty="0">
              <a:solidFill>
                <a:schemeClr val="tx1"/>
              </a:solidFill>
              <a:cs typeface="Arial" panose="020B0604020202020204" pitchFamily="34" charset="0"/>
            </a:endParaRPr>
          </a:p>
        </p:txBody>
      </p:sp>
      <p:sp>
        <p:nvSpPr>
          <p:cNvPr id="4" name="Title 3"/>
          <p:cNvSpPr>
            <a:spLocks noGrp="1"/>
          </p:cNvSpPr>
          <p:nvPr>
            <p:ph type="title"/>
          </p:nvPr>
        </p:nvSpPr>
        <p:spPr>
          <a:xfrm>
            <a:off x="273118" y="431713"/>
            <a:ext cx="11887878" cy="917444"/>
          </a:xfrm>
          <a:solidFill>
            <a:schemeClr val="bg1"/>
          </a:solidFill>
        </p:spPr>
        <p:txBody>
          <a:bodyPr>
            <a:noAutofit/>
          </a:bodyPr>
          <a:lstStyle/>
          <a:p>
            <a:pPr algn="ctr"/>
            <a:r>
              <a:rPr lang="en-US" sz="6119" b="1" dirty="0"/>
              <a:t>Case Study V: Fashion Image </a:t>
            </a:r>
            <a:r>
              <a:rPr lang="en-US" sz="6119" b="1" dirty="0">
                <a:cs typeface="Arial" pitchFamily="34" charset="0"/>
              </a:rPr>
              <a:t>Tag Prediction</a:t>
            </a:r>
            <a:endParaRPr lang="en-US" sz="6119" b="1" dirty="0"/>
          </a:p>
        </p:txBody>
      </p:sp>
      <p:sp>
        <p:nvSpPr>
          <p:cNvPr id="2" name="Slide Number Placeholder 1"/>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662007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119" b="1" dirty="0">
                <a:cs typeface="Arial" pitchFamily="34" charset="0"/>
              </a:rPr>
              <a:t>Augmentation + Transfer Learning</a:t>
            </a:r>
            <a:endParaRPr lang="en-US" sz="6119"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6998" y="1759866"/>
            <a:ext cx="7264803" cy="4723022"/>
          </a:xfrm>
          <a:prstGeom prst="roundRect">
            <a:avLst>
              <a:gd name="adj" fmla="val 8594"/>
            </a:avLst>
          </a:prstGeom>
          <a:solidFill>
            <a:srgbClr val="FFFFFF">
              <a:shade val="85000"/>
            </a:srgbClr>
          </a:solidFill>
          <a:ln w="12700">
            <a:solidFill>
              <a:schemeClr val="tx1">
                <a:alpha val="99000"/>
              </a:schemeClr>
            </a:solidFill>
          </a:ln>
          <a:effectLst>
            <a:reflection endPos="0" dist="5000" dir="5400000" sy="-100000" algn="bl" rotWithShape="0"/>
          </a:effectLst>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50763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730" y="641793"/>
            <a:ext cx="3575280" cy="5359784"/>
          </a:xfrm>
        </p:spPr>
        <p:txBody>
          <a:bodyPr>
            <a:noAutofit/>
          </a:bodyPr>
          <a:lstStyle/>
          <a:p>
            <a:pPr algn="ctr"/>
            <a:r>
              <a:rPr lang="en-US" sz="6119" b="1" dirty="0"/>
              <a:t>Using the same CNN-RNN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320" y="824679"/>
            <a:ext cx="6655443" cy="4994010"/>
          </a:xfrm>
          <a:prstGeom prst="rect">
            <a:avLst/>
          </a:prstGeom>
          <a:ln w="12700">
            <a:solidFill>
              <a:schemeClr val="tx1">
                <a:alpha val="99000"/>
              </a:schemeClr>
            </a:solidFill>
          </a:ln>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79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014719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583" y="49995"/>
            <a:ext cx="10982818" cy="1351952"/>
          </a:xfrm>
        </p:spPr>
        <p:txBody>
          <a:bodyPr>
            <a:normAutofit/>
          </a:bodyPr>
          <a:lstStyle/>
          <a:p>
            <a:pPr algn="ctr"/>
            <a:r>
              <a:rPr lang="en-US" b="1" dirty="0"/>
              <a:t>These little functions are chained together</a:t>
            </a:r>
          </a:p>
        </p:txBody>
      </p:sp>
      <p:sp>
        <p:nvSpPr>
          <p:cNvPr id="4" name="TextBox 3"/>
          <p:cNvSpPr txBox="1"/>
          <p:nvPr/>
        </p:nvSpPr>
        <p:spPr>
          <a:xfrm>
            <a:off x="1915653" y="1095147"/>
            <a:ext cx="7556372" cy="1246787"/>
          </a:xfrm>
          <a:prstGeom prst="rect">
            <a:avLst/>
          </a:prstGeom>
          <a:noFill/>
        </p:spPr>
        <p:txBody>
          <a:bodyPr wrap="square" rtlCol="0">
            <a:spAutoFit/>
          </a:bodyPr>
          <a:lstStyle/>
          <a:p>
            <a:pPr marL="349724" indent="-349724" defTabSz="932597">
              <a:buFont typeface="Wingdings" panose="05000000000000000000" pitchFamily="2" charset="2"/>
              <a:buChar char="q"/>
            </a:pPr>
            <a:r>
              <a:rPr lang="en-US" sz="2448" dirty="0">
                <a:solidFill>
                  <a:prstClr val="black"/>
                </a:solidFill>
                <a:latin typeface="Calibri" panose="020F0502020204030204"/>
              </a:rPr>
              <a:t>Deep learning comes from chaining a bunch of these little functions together. Chained together, they are called </a:t>
            </a:r>
            <a:r>
              <a:rPr lang="en-US" sz="2448" dirty="0">
                <a:solidFill>
                  <a:srgbClr val="C84D5F"/>
                </a:solidFill>
                <a:latin typeface="Calibri" panose="020F0502020204030204"/>
              </a:rPr>
              <a:t>neurons</a:t>
            </a:r>
            <a:r>
              <a:rPr lang="en-US" sz="2448" dirty="0">
                <a:solidFill>
                  <a:prstClr val="black"/>
                </a:solidFill>
                <a:latin typeface="Calibri" panose="020F0502020204030204"/>
              </a:rPr>
              <a:t>.</a:t>
            </a:r>
          </a:p>
        </p:txBody>
      </p:sp>
      <p:sp>
        <p:nvSpPr>
          <p:cNvPr id="9" name="TextBox 8"/>
          <p:cNvSpPr txBox="1"/>
          <p:nvPr/>
        </p:nvSpPr>
        <p:spPr>
          <a:xfrm>
            <a:off x="1915655" y="2468058"/>
            <a:ext cx="8845666" cy="1150719"/>
          </a:xfrm>
          <a:prstGeom prst="rect">
            <a:avLst/>
          </a:prstGeom>
          <a:noFill/>
        </p:spPr>
        <p:txBody>
          <a:bodyPr wrap="square" rtlCol="0">
            <a:spAutoFit/>
          </a:bodyPr>
          <a:lstStyle/>
          <a:p>
            <a:pPr marL="349724" indent="-349724" defTabSz="932597">
              <a:buFont typeface="Wingdings" panose="05000000000000000000" pitchFamily="2" charset="2"/>
              <a:buChar char="q"/>
            </a:pPr>
            <a:r>
              <a:rPr lang="en-US" sz="2448" dirty="0">
                <a:solidFill>
                  <a:prstClr val="black"/>
                </a:solidFill>
                <a:latin typeface="Calibri" panose="020F0502020204030204"/>
              </a:rPr>
              <a:t>To create a neuron, we add a nonlinearity to the perceptron to get extra representational power when we chain them together.</a:t>
            </a:r>
          </a:p>
          <a:p>
            <a:pPr defTabSz="932597"/>
            <a:endParaRPr lang="en-US" sz="1836" dirty="0">
              <a:solidFill>
                <a:prstClr val="black"/>
              </a:solidFill>
              <a:latin typeface="Calibri" panose="020F0502020204030204"/>
            </a:endParaRPr>
          </a:p>
        </p:txBody>
      </p:sp>
      <p:sp>
        <p:nvSpPr>
          <p:cNvPr id="10" name="TextBox 9"/>
          <p:cNvSpPr txBox="1"/>
          <p:nvPr/>
        </p:nvSpPr>
        <p:spPr>
          <a:xfrm>
            <a:off x="1915654" y="3479037"/>
            <a:ext cx="4217557" cy="862581"/>
          </a:xfrm>
          <a:prstGeom prst="rect">
            <a:avLst/>
          </a:prstGeom>
          <a:noFill/>
        </p:spPr>
        <p:txBody>
          <a:bodyPr wrap="none" rtlCol="0">
            <a:spAutoFit/>
          </a:bodyPr>
          <a:lstStyle/>
          <a:p>
            <a:pPr marL="349724" indent="-349724" defTabSz="932597">
              <a:buFont typeface="Wingdings" panose="05000000000000000000" pitchFamily="2" charset="2"/>
              <a:buChar char="q"/>
            </a:pPr>
            <a:r>
              <a:rPr lang="en-US" sz="2448" dirty="0">
                <a:solidFill>
                  <a:prstClr val="black"/>
                </a:solidFill>
                <a:latin typeface="Calibri" panose="020F0502020204030204"/>
              </a:rPr>
              <a:t>Our nonlinear perceptron is </a:t>
            </a:r>
            <a:br>
              <a:rPr lang="en-US" sz="2448" dirty="0">
                <a:solidFill>
                  <a:prstClr val="black"/>
                </a:solidFill>
                <a:latin typeface="Calibri" panose="020F0502020204030204"/>
              </a:rPr>
            </a:br>
            <a:r>
              <a:rPr lang="en-US" sz="2448" dirty="0">
                <a:solidFill>
                  <a:prstClr val="black"/>
                </a:solidFill>
                <a:latin typeface="Calibri" panose="020F0502020204030204"/>
              </a:rPr>
              <a:t>sometimes called a sigmoid.</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7544" y="3394908"/>
            <a:ext cx="4049627" cy="3175325"/>
          </a:xfrm>
          <a:prstGeom prst="rect">
            <a:avLst/>
          </a:prstGeom>
        </p:spPr>
      </p:pic>
      <p:sp>
        <p:nvSpPr>
          <p:cNvPr id="6" name="TextBox 5"/>
          <p:cNvSpPr txBox="1"/>
          <p:nvPr/>
        </p:nvSpPr>
        <p:spPr>
          <a:xfrm>
            <a:off x="7999427" y="6444205"/>
            <a:ext cx="1810178" cy="382308"/>
          </a:xfrm>
          <a:prstGeom prst="rect">
            <a:avLst/>
          </a:prstGeom>
          <a:noFill/>
        </p:spPr>
        <p:txBody>
          <a:bodyPr wrap="none" rtlCol="0">
            <a:spAutoFit/>
          </a:bodyPr>
          <a:lstStyle/>
          <a:p>
            <a:pPr defTabSz="932597"/>
            <a:r>
              <a:rPr lang="en-US" sz="1836" dirty="0">
                <a:solidFill>
                  <a:prstClr val="black"/>
                </a:solidFill>
                <a:latin typeface="Calibri" panose="020F0502020204030204"/>
              </a:rPr>
              <a:t>Plot of a sigmoid</a:t>
            </a:r>
          </a:p>
        </p:txBody>
      </p:sp>
      <p:graphicFrame>
        <p:nvGraphicFramePr>
          <p:cNvPr id="8" name="Object 7"/>
          <p:cNvGraphicFramePr>
            <a:graphicFrameLocks noChangeAspect="1"/>
          </p:cNvGraphicFramePr>
          <p:nvPr>
            <p:extLst/>
          </p:nvPr>
        </p:nvGraphicFramePr>
        <p:xfrm>
          <a:off x="1795930" y="4378385"/>
          <a:ext cx="3636526" cy="831427"/>
        </p:xfrm>
        <a:graphic>
          <a:graphicData uri="http://schemas.openxmlformats.org/presentationml/2006/ole">
            <mc:AlternateContent xmlns:mc="http://schemas.openxmlformats.org/markup-compatibility/2006">
              <mc:Choice xmlns:v="urn:schemas-microsoft-com:vml" Requires="v">
                <p:oleObj spid="_x0000_s2054" name="Document" r:id="rId5" imgW="5943600" imgH="1358900" progId="Word.Document.12">
                  <p:embed/>
                </p:oleObj>
              </mc:Choice>
              <mc:Fallback>
                <p:oleObj name="Document" r:id="rId5" imgW="5943600" imgH="1358900" progId="Word.Document.12">
                  <p:embed/>
                  <p:pic>
                    <p:nvPicPr>
                      <p:cNvPr id="8" name="Object 7"/>
                      <p:cNvPicPr/>
                      <p:nvPr/>
                    </p:nvPicPr>
                    <p:blipFill>
                      <a:blip r:embed="rId6"/>
                      <a:stretch>
                        <a:fillRect/>
                      </a:stretch>
                    </p:blipFill>
                    <p:spPr>
                      <a:xfrm>
                        <a:off x="1795930" y="4378385"/>
                        <a:ext cx="3636526" cy="83142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152889" y="5184879"/>
          <a:ext cx="3743774" cy="1015939"/>
        </p:xfrm>
        <a:graphic>
          <a:graphicData uri="http://schemas.openxmlformats.org/presentationml/2006/ole">
            <mc:AlternateContent xmlns:mc="http://schemas.openxmlformats.org/markup-compatibility/2006">
              <mc:Choice xmlns:v="urn:schemas-microsoft-com:vml" Requires="v">
                <p:oleObj spid="_x0000_s2055" name="Document" r:id="rId7" imgW="5943600" imgH="1612900" progId="Word.Document.12">
                  <p:embed/>
                </p:oleObj>
              </mc:Choice>
              <mc:Fallback>
                <p:oleObj name="Document" r:id="rId7" imgW="5943600" imgH="1612900" progId="Word.Document.12">
                  <p:embed/>
                  <p:pic>
                    <p:nvPicPr>
                      <p:cNvPr id="11" name="Object 10"/>
                      <p:cNvPicPr/>
                      <p:nvPr/>
                    </p:nvPicPr>
                    <p:blipFill>
                      <a:blip r:embed="rId8"/>
                      <a:stretch>
                        <a:fillRect/>
                      </a:stretch>
                    </p:blipFill>
                    <p:spPr>
                      <a:xfrm>
                        <a:off x="3152889" y="5184879"/>
                        <a:ext cx="3743774" cy="1015939"/>
                      </a:xfrm>
                      <a:prstGeom prst="rect">
                        <a:avLst/>
                      </a:prstGeom>
                    </p:spPr>
                  </p:pic>
                </p:oleObj>
              </mc:Fallback>
            </mc:AlternateContent>
          </a:graphicData>
        </a:graphic>
      </p:graphicFrame>
      <p:sp>
        <p:nvSpPr>
          <p:cNvPr id="13" name="TextBox 12"/>
          <p:cNvSpPr txBox="1"/>
          <p:nvPr/>
        </p:nvSpPr>
        <p:spPr>
          <a:xfrm>
            <a:off x="2414894" y="5375556"/>
            <a:ext cx="1009724" cy="478376"/>
          </a:xfrm>
          <a:prstGeom prst="rect">
            <a:avLst/>
          </a:prstGeom>
          <a:noFill/>
        </p:spPr>
        <p:txBody>
          <a:bodyPr wrap="none" rtlCol="0">
            <a:spAutoFit/>
          </a:bodyPr>
          <a:lstStyle/>
          <a:p>
            <a:pPr defTabSz="932597"/>
            <a:r>
              <a:rPr lang="en-US" sz="2448">
                <a:solidFill>
                  <a:prstClr val="black"/>
                </a:solidFill>
                <a:latin typeface="Calibri" panose="020F0502020204030204"/>
              </a:rPr>
              <a:t>where</a:t>
            </a:r>
          </a:p>
        </p:txBody>
      </p:sp>
      <p:sp>
        <p:nvSpPr>
          <p:cNvPr id="14" name="TextBox 13"/>
          <p:cNvSpPr txBox="1"/>
          <p:nvPr/>
        </p:nvSpPr>
        <p:spPr>
          <a:xfrm>
            <a:off x="1915653" y="6176040"/>
            <a:ext cx="4527453" cy="670445"/>
          </a:xfrm>
          <a:prstGeom prst="rect">
            <a:avLst/>
          </a:prstGeom>
          <a:noFill/>
        </p:spPr>
        <p:txBody>
          <a:bodyPr wrap="square" rtlCol="0">
            <a:spAutoFit/>
          </a:bodyPr>
          <a:lstStyle/>
          <a:p>
            <a:pPr defTabSz="932597"/>
            <a:r>
              <a:rPr lang="en-US" sz="1836">
                <a:solidFill>
                  <a:prstClr val="black"/>
                </a:solidFill>
                <a:latin typeface="Calibri" panose="020F0502020204030204"/>
              </a:rPr>
              <a:t>The value </a:t>
            </a:r>
            <a:r>
              <a:rPr lang="en-US" sz="1836" i="1">
                <a:solidFill>
                  <a:prstClr val="black"/>
                </a:solidFill>
                <a:latin typeface="Times New Roman"/>
                <a:cs typeface="Times New Roman"/>
              </a:rPr>
              <a:t>b</a:t>
            </a:r>
            <a:r>
              <a:rPr lang="en-US" sz="1836">
                <a:solidFill>
                  <a:prstClr val="black"/>
                </a:solidFill>
                <a:latin typeface="Calibri" panose="020F0502020204030204"/>
              </a:rPr>
              <a:t> just offsets the sigmoid so the center is at 0.</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9264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119" b="1" dirty="0"/>
              <a:t>ACS Images Tag Prediction</a:t>
            </a:r>
          </a:p>
        </p:txBody>
      </p:sp>
      <p:pic>
        <p:nvPicPr>
          <p:cNvPr id="4" name="Content Placeholder 3"/>
          <p:cNvPicPr>
            <a:picLocks noGrp="1" noChangeAspect="1"/>
          </p:cNvPicPr>
          <p:nvPr>
            <p:ph idx="1"/>
            <p:custDataLst>
              <p:custData r:id="rId1"/>
            </p:custDataLst>
          </p:nvPr>
        </p:nvPicPr>
        <p:blipFill>
          <a:blip r:embed="rId4">
            <a:extLst>
              <a:ext uri="{28A0092B-C50C-407E-A947-70E740481C1C}">
                <a14:useLocalDpi xmlns:a14="http://schemas.microsoft.com/office/drawing/2010/main" val="0"/>
              </a:ext>
            </a:extLst>
          </a:blip>
          <a:stretch>
            <a:fillRect/>
          </a:stretch>
        </p:blipFill>
        <p:spPr>
          <a:xfrm>
            <a:off x="1536293" y="2193646"/>
            <a:ext cx="9534409" cy="3644651"/>
          </a:xfrm>
        </p:spPr>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2778164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pPr algn="ctr"/>
            <a:r>
              <a:rPr lang="en-US" sz="6119" b="1" dirty="0"/>
              <a:t>Using fine-tuned CNN-RNN model</a:t>
            </a:r>
          </a:p>
        </p:txBody>
      </p:sp>
      <p:cxnSp>
        <p:nvCxnSpPr>
          <p:cNvPr id="6" name="Shape 241"/>
          <p:cNvCxnSpPr/>
          <p:nvPr/>
        </p:nvCxnSpPr>
        <p:spPr>
          <a:xfrm>
            <a:off x="6418789" y="1861968"/>
            <a:ext cx="19083" cy="4620920"/>
          </a:xfrm>
          <a:prstGeom prst="straightConnector1">
            <a:avLst/>
          </a:prstGeom>
          <a:noFill/>
          <a:ln w="19050" cap="flat" cmpd="sng">
            <a:solidFill>
              <a:srgbClr val="666666"/>
            </a:solidFill>
            <a:prstDash val="solid"/>
            <a:round/>
            <a:headEnd type="none" w="lg" len="lg"/>
            <a:tailEnd type="none" w="lg" len="lg"/>
          </a:ln>
        </p:spPr>
      </p:cxn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54853" y="1861968"/>
            <a:ext cx="4886581" cy="4437962"/>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67603" y="1861968"/>
            <a:ext cx="4833378" cy="4437962"/>
          </a:xfrm>
        </p:spPr>
      </p:pic>
      <p:sp>
        <p:nvSpPr>
          <p:cNvPr id="2" name="Slide Number Placeholder 1"/>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81</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7580485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75911"/>
            <a:ext cx="11887878" cy="917444"/>
          </a:xfrm>
          <a:solidFill>
            <a:schemeClr val="bg1"/>
          </a:solidFill>
        </p:spPr>
        <p:txBody>
          <a:bodyPr>
            <a:noAutofit/>
          </a:bodyPr>
          <a:lstStyle/>
          <a:p>
            <a:pPr algn="ctr"/>
            <a:r>
              <a:rPr lang="en-US" sz="6119" b="1" dirty="0"/>
              <a:t>DL Framework: </a:t>
            </a:r>
            <a:r>
              <a:rPr lang="en-US" sz="6119" b="1" dirty="0" err="1"/>
              <a:t>TensorFlow</a:t>
            </a:r>
            <a:endParaRPr lang="en-US" sz="6119" b="1" dirty="0"/>
          </a:p>
        </p:txBody>
      </p:sp>
      <p:sp>
        <p:nvSpPr>
          <p:cNvPr id="5" name="Text Placeholder 4"/>
          <p:cNvSpPr>
            <a:spLocks noGrp="1"/>
          </p:cNvSpPr>
          <p:nvPr>
            <p:ph idx="1"/>
          </p:nvPr>
        </p:nvSpPr>
        <p:spPr>
          <a:xfrm>
            <a:off x="275481" y="1903624"/>
            <a:ext cx="11887878" cy="3410273"/>
          </a:xfrm>
          <a:solidFill>
            <a:schemeClr val="bg1"/>
          </a:solidFill>
        </p:spPr>
        <p:txBody>
          <a:bodyPr/>
          <a:lstStyle/>
          <a:p>
            <a:pPr marL="582873" indent="-582873">
              <a:buFont typeface="Wingdings" panose="05000000000000000000" pitchFamily="2" charset="2"/>
              <a:buChar char="q"/>
            </a:pPr>
            <a:r>
              <a:rPr lang="en-US" sz="3672" dirty="0"/>
              <a:t>DL toolkit by Google (2016)</a:t>
            </a:r>
          </a:p>
          <a:p>
            <a:pPr marL="582873" indent="-582873">
              <a:buFont typeface="Wingdings" panose="05000000000000000000" pitchFamily="2" charset="2"/>
              <a:buChar char="q"/>
            </a:pPr>
            <a:r>
              <a:rPr lang="en-US" sz="3672" dirty="0"/>
              <a:t>Supports all common DL models</a:t>
            </a:r>
          </a:p>
          <a:p>
            <a:pPr marL="582873" indent="-582873">
              <a:buFont typeface="Wingdings" panose="05000000000000000000" pitchFamily="2" charset="2"/>
              <a:buChar char="q"/>
            </a:pPr>
            <a:r>
              <a:rPr lang="en-US" sz="3672" dirty="0"/>
              <a:t>Supports multi-GPU training</a:t>
            </a:r>
          </a:p>
          <a:p>
            <a:pPr marL="582873" indent="-582873">
              <a:buFont typeface="Wingdings" panose="05000000000000000000" pitchFamily="2" charset="2"/>
              <a:buChar char="q"/>
            </a:pPr>
            <a:r>
              <a:rPr lang="en-US" sz="3672" dirty="0"/>
              <a:t>Supports native distributed training</a:t>
            </a:r>
          </a:p>
          <a:p>
            <a:pPr marL="582873" indent="-582873">
              <a:buFont typeface="Wingdings" panose="05000000000000000000" pitchFamily="2" charset="2"/>
              <a:buChar char="q"/>
            </a:pPr>
            <a:r>
              <a:rPr lang="en-US" sz="3672" dirty="0"/>
              <a:t>Great Python Support</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82</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76101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pic>
        <p:nvPicPr>
          <p:cNvPr id="9" name="Content Placeholder 3"/>
          <p:cNvPicPr>
            <a:picLocks noChangeAspect="1"/>
          </p:cNvPicPr>
          <p:nvPr/>
        </p:nvPicPr>
        <p:blipFill rotWithShape="1">
          <a:blip r:embed="rId3"/>
          <a:srcRect/>
          <a:stretch/>
        </p:blipFill>
        <p:spPr>
          <a:xfrm>
            <a:off x="2308137" y="2096738"/>
            <a:ext cx="7820200" cy="4437962"/>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p:txBody>
          <a:bodyPr vert="horz" lIns="93260" tIns="46630" rIns="93260" bIns="46630" rtlCol="0" anchor="ctr">
            <a:noAutofit/>
          </a:bodyPr>
          <a:lstStyle/>
          <a:p>
            <a:pPr algn="ctr"/>
            <a:r>
              <a:rPr lang="en-US" sz="6119" b="1" dirty="0"/>
              <a:t>Case Study VI: Transfer Learning on pre-trained </a:t>
            </a:r>
            <a:r>
              <a:rPr lang="en-US" sz="6119" b="1" dirty="0" err="1"/>
              <a:t>AlexNet</a:t>
            </a:r>
            <a:endParaRPr lang="en-US" sz="6119" b="1" dirty="0"/>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436701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32240" y="2140454"/>
            <a:ext cx="8744748" cy="4437962"/>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50910" y="372393"/>
            <a:ext cx="10724938" cy="1351952"/>
          </a:xfrm>
        </p:spPr>
        <p:txBody>
          <a:bodyPr vert="horz" lIns="93260" tIns="46630" rIns="93260" bIns="46630" rtlCol="0" anchor="ctr">
            <a:noAutofit/>
          </a:bodyPr>
          <a:lstStyle/>
          <a:p>
            <a:pPr algn="ctr"/>
            <a:r>
              <a:rPr lang="en-US" sz="6119" b="1" dirty="0"/>
              <a:t>Training on Cats &amp; Dogs Images</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6581990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605283" y="1861969"/>
            <a:ext cx="7216195" cy="4437962"/>
          </a:xfrm>
          <a:prstGeom prst="rect">
            <a:avLst/>
          </a:prstGeom>
        </p:spPr>
        <p:style>
          <a:lnRef idx="2">
            <a:schemeClr val="dk1"/>
          </a:lnRef>
          <a:fillRef idx="1">
            <a:schemeClr val="lt1"/>
          </a:fillRef>
          <a:effectRef idx="0">
            <a:schemeClr val="dk1"/>
          </a:effectRef>
          <a:fontRef idx="minor">
            <a:schemeClr val="dk1"/>
          </a:fontRef>
        </p:style>
      </p:pic>
      <p:sp>
        <p:nvSpPr>
          <p:cNvPr id="2" name="Title 1"/>
          <p:cNvSpPr>
            <a:spLocks noGrp="1"/>
          </p:cNvSpPr>
          <p:nvPr>
            <p:ph type="title"/>
          </p:nvPr>
        </p:nvSpPr>
        <p:spPr>
          <a:xfrm>
            <a:off x="855768" y="372393"/>
            <a:ext cx="10724938" cy="1351952"/>
          </a:xfrm>
        </p:spPr>
        <p:txBody>
          <a:bodyPr vert="horz" lIns="93260" tIns="46630" rIns="93260" bIns="46630" rtlCol="0" anchor="ctr">
            <a:normAutofit/>
          </a:bodyPr>
          <a:lstStyle/>
          <a:p>
            <a:pPr algn="ctr"/>
            <a:r>
              <a:rPr lang="en-US" sz="6119" b="1" dirty="0"/>
              <a:t>Validating on Cats &amp; Dogs Images</a:t>
            </a:r>
          </a:p>
        </p:txBody>
      </p:sp>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708933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 name="Title 1"/>
          <p:cNvSpPr>
            <a:spLocks noGrp="1"/>
          </p:cNvSpPr>
          <p:nvPr>
            <p:ph type="title"/>
          </p:nvPr>
        </p:nvSpPr>
        <p:spPr>
          <a:xfrm>
            <a:off x="855768" y="294175"/>
            <a:ext cx="10724938" cy="1351952"/>
          </a:xfrm>
        </p:spPr>
        <p:txBody>
          <a:bodyPr vert="horz" lIns="93260" tIns="46630" rIns="93260" bIns="46630" rtlCol="0" anchor="ctr">
            <a:normAutofit/>
          </a:bodyPr>
          <a:lstStyle/>
          <a:p>
            <a:pPr algn="ctr"/>
            <a:r>
              <a:rPr lang="en-US" sz="6119" b="1" dirty="0"/>
              <a:t>Classifying Cats &amp; Dogs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641" r="1" b="1"/>
          <a:stretch/>
        </p:blipFill>
        <p:spPr>
          <a:xfrm>
            <a:off x="1382892" y="1646127"/>
            <a:ext cx="9670691" cy="5074699"/>
          </a:xfrm>
          <a:prstGeom prst="rect">
            <a:avLst/>
          </a:prstGeom>
        </p:spPr>
        <p:style>
          <a:lnRef idx="2">
            <a:schemeClr val="dk1"/>
          </a:lnRef>
          <a:fillRef idx="1">
            <a:schemeClr val="lt1"/>
          </a:fillRef>
          <a:effectRef idx="0">
            <a:schemeClr val="dk1"/>
          </a:effectRef>
          <a:fontRef idx="minor">
            <a:schemeClr val="dk1"/>
          </a:fontRef>
        </p:style>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86</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519107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 name="Title 1"/>
          <p:cNvSpPr>
            <a:spLocks noGrp="1"/>
          </p:cNvSpPr>
          <p:nvPr>
            <p:ph type="title"/>
          </p:nvPr>
        </p:nvSpPr>
        <p:spPr>
          <a:xfrm>
            <a:off x="855768" y="294175"/>
            <a:ext cx="10724938" cy="1351952"/>
          </a:xfrm>
        </p:spPr>
        <p:txBody>
          <a:bodyPr vert="horz" lIns="93260" tIns="46630" rIns="93260" bIns="46630" rtlCol="0" anchor="ctr">
            <a:normAutofit fontScale="90000"/>
          </a:bodyPr>
          <a:lstStyle/>
          <a:p>
            <a:pPr algn="ctr"/>
            <a:r>
              <a:rPr lang="en-US" sz="6119" b="1" dirty="0"/>
              <a:t>Case Study VII: Similar Image Retrieval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3811" y="2091284"/>
            <a:ext cx="1460456" cy="3357372"/>
          </a:xfrm>
          <a:prstGeom prst="rect">
            <a:avLst/>
          </a:prstGeom>
        </p:spPr>
        <p:style>
          <a:lnRef idx="2">
            <a:schemeClr val="dk1"/>
          </a:lnRef>
          <a:fillRef idx="1">
            <a:schemeClr val="lt1"/>
          </a:fillRef>
          <a:effectRef idx="0">
            <a:schemeClr val="dk1"/>
          </a:effectRef>
          <a:fontRef idx="minor">
            <a:schemeClr val="dk1"/>
          </a:fontRef>
        </p:style>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767" y="1911761"/>
            <a:ext cx="7812243" cy="4127157"/>
          </a:xfrm>
          <a:prstGeom prst="rect">
            <a:avLst/>
          </a:prstGeom>
        </p:spPr>
        <p:style>
          <a:lnRef idx="2">
            <a:schemeClr val="dk1"/>
          </a:lnRef>
          <a:fillRef idx="1">
            <a:schemeClr val="lt1"/>
          </a:fillRef>
          <a:effectRef idx="0">
            <a:schemeClr val="dk1"/>
          </a:effectRef>
          <a:fontRef idx="minor">
            <a:schemeClr val="dk1"/>
          </a:fontRef>
        </p:style>
      </p:pic>
      <p:sp>
        <p:nvSpPr>
          <p:cNvPr id="3" name="Arrow: Right 2"/>
          <p:cNvSpPr/>
          <p:nvPr/>
        </p:nvSpPr>
        <p:spPr>
          <a:xfrm>
            <a:off x="8766967" y="3769970"/>
            <a:ext cx="997886" cy="4942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4" name="Slide Number Placeholder 3"/>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87</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8096973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82" y="-1"/>
            <a:ext cx="12434711" cy="6994525"/>
          </a:xfrm>
          <a:prstGeom prst="rect">
            <a:avLst/>
          </a:prstGeom>
          <a:solidFill>
            <a:schemeClr val="bg1"/>
          </a:solidFill>
          <a:ln>
            <a:noFill/>
          </a:ln>
          <a:effectLst/>
        </p:spPr>
      </p:sp>
      <p:sp>
        <p:nvSpPr>
          <p:cNvPr id="2" name="Title 1"/>
          <p:cNvSpPr>
            <a:spLocks noGrp="1"/>
          </p:cNvSpPr>
          <p:nvPr>
            <p:ph type="title"/>
          </p:nvPr>
        </p:nvSpPr>
        <p:spPr>
          <a:xfrm>
            <a:off x="122526" y="81436"/>
            <a:ext cx="12215076" cy="1351952"/>
          </a:xfrm>
        </p:spPr>
        <p:txBody>
          <a:bodyPr vert="horz" lIns="93260" tIns="46630" rIns="93260" bIns="46630" rtlCol="0" anchor="ctr">
            <a:normAutofit/>
          </a:bodyPr>
          <a:lstStyle/>
          <a:p>
            <a:pPr algn="ctr"/>
            <a:r>
              <a:rPr lang="en-US" sz="6119" b="1" dirty="0"/>
              <a:t>Case Study VIII: Similar Image Retrieval</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4429" y="1514824"/>
            <a:ext cx="5751253" cy="5236615"/>
          </a:xfrm>
          <a:prstGeom prst="rect">
            <a:avLst/>
          </a:prstGeom>
          <a:ln/>
        </p:spPr>
        <p:style>
          <a:lnRef idx="2">
            <a:schemeClr val="dk1"/>
          </a:lnRef>
          <a:fillRef idx="1">
            <a:schemeClr val="lt1"/>
          </a:fillRef>
          <a:effectRef idx="0">
            <a:schemeClr val="dk1"/>
          </a:effectRef>
          <a:fontRef idx="minor">
            <a:schemeClr val="dk1"/>
          </a:fontRef>
        </p:style>
      </p:pic>
      <p:sp>
        <p:nvSpPr>
          <p:cNvPr id="3" name="Slide Number Placeholder 2"/>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88</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504741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125676"/>
            <a:ext cx="11658599" cy="1181862"/>
          </a:xfrm>
        </p:spPr>
        <p:txBody>
          <a:bodyPr/>
          <a:lstStyle/>
          <a:p>
            <a:r>
              <a:rPr lang="en-US"/>
              <a:t>Hands </a:t>
            </a:r>
            <a:r>
              <a:rPr lang="en-US" dirty="0"/>
              <a:t>On: </a:t>
            </a:r>
            <a:r>
              <a:rPr lang="en-US" dirty="0" err="1"/>
              <a:t>Jupyter</a:t>
            </a:r>
            <a:r>
              <a:rPr lang="en-US" dirty="0"/>
              <a:t> Notebook</a:t>
            </a:r>
          </a:p>
        </p:txBody>
      </p:sp>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650" y="138178"/>
            <a:ext cx="10643688" cy="598481"/>
          </a:xfrm>
        </p:spPr>
        <p:txBody>
          <a:bodyPr>
            <a:noAutofit/>
          </a:bodyPr>
          <a:lstStyle/>
          <a:p>
            <a:pPr algn="ctr"/>
            <a:r>
              <a:rPr lang="en-US" b="1" dirty="0"/>
              <a:t>Single artificial neuron</a:t>
            </a:r>
          </a:p>
        </p:txBody>
      </p:sp>
      <p:grpSp>
        <p:nvGrpSpPr>
          <p:cNvPr id="6" name="Group 5"/>
          <p:cNvGrpSpPr/>
          <p:nvPr/>
        </p:nvGrpSpPr>
        <p:grpSpPr>
          <a:xfrm>
            <a:off x="4454507" y="1732598"/>
            <a:ext cx="3323141" cy="3224785"/>
            <a:chOff x="2906070" y="2160506"/>
            <a:chExt cx="3258277" cy="3161841"/>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209" y="2675831"/>
              <a:ext cx="2718000" cy="2131192"/>
            </a:xfrm>
            <a:prstGeom prst="rect">
              <a:avLst/>
            </a:prstGeom>
          </p:spPr>
        </p:pic>
        <p:sp>
          <p:nvSpPr>
            <p:cNvPr id="5" name="Oval 4"/>
            <p:cNvSpPr/>
            <p:nvPr/>
          </p:nvSpPr>
          <p:spPr>
            <a:xfrm>
              <a:off x="2906070" y="2160506"/>
              <a:ext cx="3258277" cy="3161841"/>
            </a:xfrm>
            <a:prstGeom prst="ellipse">
              <a:avLst/>
            </a:prstGeom>
            <a:noFill/>
            <a:ln w="25400">
              <a:solidFill>
                <a:srgbClr val="C84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prstClr val="white"/>
                </a:solidFill>
                <a:latin typeface="Calibri" panose="020F0502020204030204"/>
              </a:endParaRPr>
            </a:p>
          </p:txBody>
        </p:sp>
      </p:grpSp>
      <p:cxnSp>
        <p:nvCxnSpPr>
          <p:cNvPr id="8" name="Straight Connector 7"/>
          <p:cNvCxnSpPr>
            <a:endCxn id="5" idx="3"/>
          </p:cNvCxnSpPr>
          <p:nvPr/>
        </p:nvCxnSpPr>
        <p:spPr>
          <a:xfrm flipV="1">
            <a:off x="3185176" y="4485124"/>
            <a:ext cx="1755993" cy="2227940"/>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endCxn id="5" idx="4"/>
          </p:cNvCxnSpPr>
          <p:nvPr/>
        </p:nvCxnSpPr>
        <p:spPr>
          <a:xfrm flipV="1">
            <a:off x="6116075" y="4957382"/>
            <a:ext cx="2" cy="1681646"/>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5"/>
          </p:cNvCxnSpPr>
          <p:nvPr/>
        </p:nvCxnSpPr>
        <p:spPr>
          <a:xfrm flipH="1" flipV="1">
            <a:off x="7290985" y="4485125"/>
            <a:ext cx="1926706" cy="2168426"/>
          </a:xfrm>
          <a:prstGeom prst="line">
            <a:avLst/>
          </a:prstGeom>
          <a:ln w="25400">
            <a:solidFill>
              <a:srgbClr val="C84D5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0"/>
          </p:cNvCxnSpPr>
          <p:nvPr/>
        </p:nvCxnSpPr>
        <p:spPr>
          <a:xfrm flipH="1" flipV="1">
            <a:off x="6116077" y="1024198"/>
            <a:ext cx="1" cy="708399"/>
          </a:xfrm>
          <a:prstGeom prst="line">
            <a:avLst/>
          </a:prstGeom>
          <a:ln w="25400">
            <a:solidFill>
              <a:srgbClr val="C84D5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83494" y="808017"/>
            <a:ext cx="3153685" cy="990628"/>
          </a:xfrm>
          <a:prstGeom prst="rect">
            <a:avLst/>
          </a:prstGeom>
          <a:noFill/>
        </p:spPr>
        <p:txBody>
          <a:bodyPr wrap="none" rtlCol="0">
            <a:spAutoFit/>
          </a:bodyPr>
          <a:lstStyle/>
          <a:p>
            <a:pPr defTabSz="932597"/>
            <a:r>
              <a:rPr lang="en-US" sz="2856" dirty="0">
                <a:solidFill>
                  <a:prstClr val="black"/>
                </a:solidFill>
                <a:latin typeface="Calibri" panose="020F0502020204030204"/>
              </a:rPr>
              <a:t>Output, or input to </a:t>
            </a:r>
            <a:br>
              <a:rPr lang="en-US" sz="2856" dirty="0">
                <a:solidFill>
                  <a:prstClr val="black"/>
                </a:solidFill>
                <a:latin typeface="Calibri" panose="020F0502020204030204"/>
              </a:rPr>
            </a:br>
            <a:r>
              <a:rPr lang="en-US" sz="2856" dirty="0">
                <a:solidFill>
                  <a:prstClr val="black"/>
                </a:solidFill>
                <a:latin typeface="Calibri" panose="020F0502020204030204"/>
              </a:rPr>
              <a:t>next neuron</a:t>
            </a:r>
          </a:p>
        </p:txBody>
      </p:sp>
      <p:sp>
        <p:nvSpPr>
          <p:cNvPr id="3" name="TextBox 2"/>
          <p:cNvSpPr txBox="1"/>
          <p:nvPr/>
        </p:nvSpPr>
        <p:spPr>
          <a:xfrm>
            <a:off x="2539051" y="4791596"/>
            <a:ext cx="1908862" cy="670445"/>
          </a:xfrm>
          <a:prstGeom prst="rect">
            <a:avLst/>
          </a:prstGeom>
          <a:noFill/>
        </p:spPr>
        <p:txBody>
          <a:bodyPr wrap="none" rtlCol="0">
            <a:spAutoFit/>
          </a:bodyPr>
          <a:lstStyle/>
          <a:p>
            <a:pPr defTabSz="932597"/>
            <a:r>
              <a:rPr lang="en-US" sz="1836" dirty="0">
                <a:solidFill>
                  <a:prstClr val="black"/>
                </a:solidFill>
                <a:latin typeface="Calibri" panose="020F0502020204030204"/>
              </a:rPr>
              <a:t>weight1 </a:t>
            </a:r>
            <a:r>
              <a:rPr lang="en-US" sz="1836" dirty="0">
                <a:solidFill>
                  <a:prstClr val="black"/>
                </a:solidFill>
                <a:latin typeface="Zapf Dingbats"/>
                <a:ea typeface="Zapf Dingbats"/>
                <a:cs typeface="Zapf Dingbats"/>
                <a:sym typeface="Zapf Dingbats"/>
              </a:rPr>
              <a:t>✖</a:t>
            </a:r>
            <a:r>
              <a:rPr lang="en-US" sz="1836" dirty="0">
                <a:solidFill>
                  <a:prstClr val="black"/>
                </a:solidFill>
                <a:latin typeface="Calibri" panose="020F0502020204030204"/>
                <a:sym typeface="Zapf Dingbats"/>
              </a:rPr>
              <a:t> input1</a:t>
            </a:r>
          </a:p>
          <a:p>
            <a:pPr defTabSz="932597"/>
            <a:endParaRPr lang="en-US" sz="1836" dirty="0">
              <a:solidFill>
                <a:prstClr val="black"/>
              </a:solidFill>
              <a:latin typeface="Calibri" panose="020F0502020204030204"/>
            </a:endParaRPr>
          </a:p>
        </p:txBody>
      </p:sp>
      <p:sp>
        <p:nvSpPr>
          <p:cNvPr id="16" name="TextBox 15"/>
          <p:cNvSpPr txBox="1"/>
          <p:nvPr/>
        </p:nvSpPr>
        <p:spPr>
          <a:xfrm>
            <a:off x="4272859" y="5831740"/>
            <a:ext cx="1908862" cy="670445"/>
          </a:xfrm>
          <a:prstGeom prst="rect">
            <a:avLst/>
          </a:prstGeom>
          <a:noFill/>
        </p:spPr>
        <p:txBody>
          <a:bodyPr wrap="none" rtlCol="0">
            <a:spAutoFit/>
          </a:bodyPr>
          <a:lstStyle/>
          <a:p>
            <a:pPr defTabSz="932597"/>
            <a:r>
              <a:rPr lang="en-US" sz="1836" dirty="0">
                <a:solidFill>
                  <a:prstClr val="black"/>
                </a:solidFill>
                <a:latin typeface="Calibri" panose="020F0502020204030204"/>
              </a:rPr>
              <a:t>weight2 </a:t>
            </a:r>
            <a:r>
              <a:rPr lang="en-US" sz="1836" dirty="0">
                <a:solidFill>
                  <a:prstClr val="black"/>
                </a:solidFill>
                <a:latin typeface="Zapf Dingbats"/>
                <a:ea typeface="Zapf Dingbats"/>
                <a:cs typeface="Zapf Dingbats"/>
                <a:sym typeface="Zapf Dingbats"/>
              </a:rPr>
              <a:t>✖</a:t>
            </a:r>
            <a:r>
              <a:rPr lang="en-US" sz="1836" dirty="0">
                <a:solidFill>
                  <a:prstClr val="black"/>
                </a:solidFill>
                <a:latin typeface="Calibri" panose="020F0502020204030204"/>
                <a:sym typeface="Zapf Dingbats"/>
              </a:rPr>
              <a:t> input2</a:t>
            </a:r>
          </a:p>
          <a:p>
            <a:pPr defTabSz="932597"/>
            <a:endParaRPr lang="en-US" sz="1836" dirty="0">
              <a:solidFill>
                <a:prstClr val="black"/>
              </a:solidFill>
              <a:latin typeface="Calibri" panose="020F0502020204030204"/>
            </a:endParaRPr>
          </a:p>
        </p:txBody>
      </p:sp>
      <p:sp>
        <p:nvSpPr>
          <p:cNvPr id="20" name="TextBox 19"/>
          <p:cNvSpPr txBox="1"/>
          <p:nvPr/>
        </p:nvSpPr>
        <p:spPr>
          <a:xfrm>
            <a:off x="7754910" y="4628258"/>
            <a:ext cx="1908862" cy="670445"/>
          </a:xfrm>
          <a:prstGeom prst="rect">
            <a:avLst/>
          </a:prstGeom>
          <a:noFill/>
        </p:spPr>
        <p:txBody>
          <a:bodyPr wrap="none" rtlCol="0">
            <a:spAutoFit/>
          </a:bodyPr>
          <a:lstStyle/>
          <a:p>
            <a:pPr defTabSz="932597"/>
            <a:r>
              <a:rPr lang="en-US" sz="1836" dirty="0">
                <a:solidFill>
                  <a:prstClr val="black"/>
                </a:solidFill>
                <a:latin typeface="Calibri" panose="020F0502020204030204"/>
              </a:rPr>
              <a:t>weight3 </a:t>
            </a:r>
            <a:r>
              <a:rPr lang="en-US" sz="1836" dirty="0">
                <a:solidFill>
                  <a:prstClr val="black"/>
                </a:solidFill>
                <a:latin typeface="Zapf Dingbats"/>
                <a:ea typeface="Zapf Dingbats"/>
                <a:cs typeface="Zapf Dingbats"/>
                <a:sym typeface="Zapf Dingbats"/>
              </a:rPr>
              <a:t>✖</a:t>
            </a:r>
            <a:r>
              <a:rPr lang="en-US" sz="1836" dirty="0">
                <a:solidFill>
                  <a:prstClr val="black"/>
                </a:solidFill>
                <a:latin typeface="Calibri" panose="020F0502020204030204"/>
                <a:sym typeface="Zapf Dingbats"/>
              </a:rPr>
              <a:t> input3</a:t>
            </a:r>
          </a:p>
          <a:p>
            <a:pPr defTabSz="932597"/>
            <a:endParaRPr lang="en-US" sz="1836" dirty="0">
              <a:solidFill>
                <a:prstClr val="black"/>
              </a:solidFill>
              <a:latin typeface="Calibri" panose="020F0502020204030204"/>
            </a:endParaRPr>
          </a:p>
        </p:txBody>
      </p:sp>
      <p:sp>
        <p:nvSpPr>
          <p:cNvPr id="7" name="Slide Number Placeholder 6"/>
          <p:cNvSpPr>
            <a:spLocks noGrp="1"/>
          </p:cNvSpPr>
          <p:nvPr>
            <p:ph type="sldNum" sz="quarter" idx="12"/>
          </p:nvPr>
        </p:nvSpPr>
        <p:spPr/>
        <p:txBody>
          <a:bodyPr/>
          <a:lstStyle/>
          <a:p>
            <a:pPr defTabSz="932597"/>
            <a:fld id="{6BA20098-320B-459E-801E-54E5791438C8}" type="slidenum">
              <a:rPr lang="en-US">
                <a:solidFill>
                  <a:prstClr val="black">
                    <a:tint val="75000"/>
                  </a:prstClr>
                </a:solidFill>
                <a:latin typeface="Calibri" panose="020F0502020204030204"/>
              </a:rPr>
              <a:pPr defTabSz="932597"/>
              <a:t>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536949424"/>
      </p:ext>
    </p:extLst>
  </p:cSld>
  <p:clrMapOvr>
    <a:masterClrMapping/>
  </p:clrMapOvr>
</p:sld>
</file>

<file path=ppt/theme/theme1.xml><?xml version="1.0" encoding="utf-8"?>
<a:theme xmlns:a="http://schemas.openxmlformats.org/drawingml/2006/main" name="5-50166_Machine_Learning_AI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I_Data_Science_Conference_16x9_Template.potx" id="{478BF69B-7207-454D-A2B3-A99948846C7A}" vid="{9A4B171A-AA92-4439-96C1-274DD774861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_ip_UnifiedCompliancePolicyProperties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AI ＆ Data Science Conference</TermName>
          <TermId xmlns="http://schemas.microsoft.com/office/infopath/2007/PartnerControls">8f010730-a012-41a8-b19a-7b5a9af03b6a</TermId>
        </TermInfo>
      </Terms>
    </TaxKeywordTaxHTField>
    <TaxCatchAll xmlns="230e9df3-be65-4c73-a93b-d1236ebd677e">
      <Value>69</Value>
      <Value>131</Value>
      <Value>20</Value>
      <Value>72</Value>
      <Value>169</Value>
    </TaxCatchAll>
    <Event_x0020_Start_x0020_Date xmlns="04e01bb1-6d80-42e9-ae53-416b1e8aa845">2017-12-07T00:00:00+00:00</Event_x0020_Start_x0020_Date>
    <External_x0020_Speaker xmlns="04e01bb1-6d80-42e9-ae53-416b1e8aa845" xsi:nil="true"/>
    <Presentation_x0020_Date xmlns="04e01bb1-6d80-42e9-ae53-416b1e8aa845" xsi:nil="true"/>
    <MS_x0020_Content_x0020_Owner xmlns="04e01bb1-6d80-42e9-ae53-416b1e8aa845">
      <UserInfo>
        <DisplayName/>
        <AccountId xsi:nil="true"/>
        <AccountType/>
      </UserInfo>
    </MS_x0020_Content_x0020_Owner>
    <Session_x0020_Code xmlns="04e01bb1-6d80-42e9-ae53-416b1e8aa845" xsi:nil="true"/>
    <Event_x0020_End_x0020_Date xmlns="04e01bb1-6d80-42e9-ae53-416b1e8aa845">2017-12-08T00:00:00+00:00</Event_x0020_End_x0020_Date>
    <MS_x0020_Speaker xmlns="04e01bb1-6d80-42e9-ae53-416b1e8aa845">
      <UserInfo>
        <DisplayName/>
        <AccountId xsi:nil="true"/>
        <AccountType/>
      </UserInfo>
    </MS_x0020_Speaker>
    <_x0062_bc8 xmlns="e889e55c-35cf-43c7-aaf4-cf2500919dd8">
      <UserInfo>
        <DisplayName/>
        <AccountId xsi:nil="true"/>
        <AccountType/>
      </UserInfo>
    </_x0062_bc8>
    <fb4e50409e3b4517bb965b3c7125e153 xmlns="04e01bb1-6d80-42e9-ae53-416b1e8aa845">
      <Terms xmlns="http://schemas.microsoft.com/office/infopath/2007/PartnerControls"/>
    </fb4e50409e3b4517bb965b3c7125e153>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Microsoft Redmond Campus</TermName>
          <TermId xmlns="http://schemas.microsoft.com/office/infopath/2007/PartnerControls">3cd96142-cb30-40de-9c66-cd17f1bb8ca1</TermId>
        </TermInfo>
      </Terms>
    </g60601ae6c3e4c409eb6a70077dda16d>
    <e6bd9c8ce3ed4fe68161c78952f36fbc xmlns="04e01bb1-6d80-42e9-ae53-416b1e8aa845">
      <Terms xmlns="http://schemas.microsoft.com/office/infopath/2007/PartnerControls"/>
    </e6bd9c8ce3ed4fe68161c78952f36fbc>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Machine Learning, AI and Data Science Conference</TermName>
          <TermId xmlns="http://schemas.microsoft.com/office/infopath/2007/PartnerControls">2f5995e3-1e3d-4c27-96d6-c6c80990926c</TermId>
        </TermInfo>
      </Terms>
    </e349cd3f156b4e7d8653c9cd4f2d8fb4>
    <c2f1b796fca04ddbb48af271e99c8750 xmlns="04e01bb1-6d80-42e9-ae53-416b1e8aa845">
      <Terms xmlns="http://schemas.microsoft.com/office/infopath/2007/PartnerControls"/>
    </c2f1b796fca04ddbb48af271e99c8750>
  </documentManagement>
</p:properties>
</file>

<file path=customXml/item4.xml><?xml version="1.0" encoding="utf-8"?>
<Control xmlns="http://schemas.microsoft.com/VisualStudio/2011/storyboarding/control">
  <Id Name="5346102e-fa9d-480f-912d-ecee4fdf01c9" Revision="1" Stencil="System.MyShapes" StencilVersion="1.0"/>
</Control>
</file>

<file path=customXml/itemProps1.xml><?xml version="1.0" encoding="utf-8"?>
<ds:datastoreItem xmlns:ds="http://schemas.openxmlformats.org/officeDocument/2006/customXml" ds:itemID="{1F2A38B6-502D-4D28-8656-FF7623C10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microsoft.com/sharepoint/v3"/>
    <ds:schemaRef ds:uri="230e9df3-be65-4c73-a93b-d1236ebd677e"/>
    <ds:schemaRef ds:uri="http://purl.org/dc/terms/"/>
    <ds:schemaRef ds:uri="01c77077-aee4-4b5f-bd4e-9cd40a6fff29"/>
    <ds:schemaRef ds:uri="8ff673fc-3231-4e3a-893b-6d7f7cd32766"/>
    <ds:schemaRef ds:uri="http://purl.org/dc/dcmitype/"/>
    <ds:schemaRef ds:uri="http://schemas.microsoft.com/office/infopath/2007/PartnerControls"/>
    <ds:schemaRef ds:uri="http://schemas.openxmlformats.org/package/2006/metadata/core-properties"/>
    <ds:schemaRef ds:uri="http://www.w3.org/XML/1998/namespace"/>
    <ds:schemaRef ds:uri="04e01bb1-6d80-42e9-ae53-416b1e8aa845"/>
    <ds:schemaRef ds:uri="e889e55c-35cf-43c7-aaf4-cf2500919dd8"/>
  </ds:schemaRefs>
</ds:datastoreItem>
</file>

<file path=customXml/itemProps4.xml><?xml version="1.0" encoding="utf-8"?>
<ds:datastoreItem xmlns:ds="http://schemas.openxmlformats.org/officeDocument/2006/customXml" ds:itemID="{A8816AFC-D744-4FBD-BB46-689DEC1EAAD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Machine_Learning_AI_Data_Science_Conference_16x9_Template</Template>
  <TotalTime>140</TotalTime>
  <Words>4077</Words>
  <Application>Microsoft Office PowerPoint</Application>
  <PresentationFormat>Custom</PresentationFormat>
  <Paragraphs>710</Paragraphs>
  <Slides>89</Slides>
  <Notes>89</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105" baseType="lpstr">
      <vt:lpstr>Arial</vt:lpstr>
      <vt:lpstr>Calibri</vt:lpstr>
      <vt:lpstr>Calibri (Headings)</vt:lpstr>
      <vt:lpstr>Calibri Light</vt:lpstr>
      <vt:lpstr>Cambria Math</vt:lpstr>
      <vt:lpstr>Consolas</vt:lpstr>
      <vt:lpstr>Segoe UI</vt:lpstr>
      <vt:lpstr>Segoe UI Light</vt:lpstr>
      <vt:lpstr>Segoe UI Semibold</vt:lpstr>
      <vt:lpstr>Segoe UI Semilight</vt:lpstr>
      <vt:lpstr>Times New Roman</vt:lpstr>
      <vt:lpstr>Wingdings</vt:lpstr>
      <vt:lpstr>Zapf Dingbats</vt:lpstr>
      <vt:lpstr>5-50166_Machine_Learning_AI_&amp;_Data_Science_Conference_Template</vt:lpstr>
      <vt:lpstr>Office Theme</vt:lpstr>
      <vt:lpstr>Document</vt:lpstr>
      <vt:lpstr>PowerPoint Presentation</vt:lpstr>
      <vt:lpstr>De-mystifying Deep Learning </vt:lpstr>
      <vt:lpstr>Talk Outline</vt:lpstr>
      <vt:lpstr>Resources</vt:lpstr>
      <vt:lpstr>Traditional ML Vs DL</vt:lpstr>
      <vt:lpstr>Why is DL popular?</vt:lpstr>
      <vt:lpstr>Deep learning begins with a little function</vt:lpstr>
      <vt:lpstr>These little functions are chained together</vt:lpstr>
      <vt:lpstr>Single artificial neuron</vt:lpstr>
      <vt:lpstr>Deep Neural Network (DNN)</vt:lpstr>
      <vt:lpstr>Common DNNs</vt:lpstr>
      <vt:lpstr>Comparing Representations</vt:lpstr>
      <vt:lpstr>Common Open-Source DL Frameworks</vt:lpstr>
      <vt:lpstr>Deep learning and computer vision </vt:lpstr>
      <vt:lpstr>Vision is hard</vt:lpstr>
      <vt:lpstr>RBM: Unsupervised Model</vt:lpstr>
      <vt:lpstr>Stack up the layers to make a DBN</vt:lpstr>
      <vt:lpstr>Computer vision, scaling up</vt:lpstr>
      <vt:lpstr>PowerPoint Presentation</vt:lpstr>
      <vt:lpstr>PowerPoint Presentation</vt:lpstr>
      <vt:lpstr>PowerPoint Presentation</vt:lpstr>
      <vt:lpstr>PowerPoint Presentation</vt:lpstr>
      <vt:lpstr>PowerPoint Presentation</vt:lpstr>
      <vt:lpstr>IMAGENET</vt:lpstr>
      <vt:lpstr>AlexNet</vt:lpstr>
      <vt:lpstr>VGGNet</vt:lpstr>
      <vt:lpstr>GoogLeNet</vt:lpstr>
      <vt:lpstr>GoogLeNet uses Inception</vt:lpstr>
      <vt:lpstr>Inception Performance comparison </vt:lpstr>
      <vt:lpstr>Microsoft ResNet</vt:lpstr>
      <vt:lpstr>PowerPoint Presentation</vt:lpstr>
      <vt:lpstr>Deep learning and natural language processing </vt:lpstr>
      <vt:lpstr>Deep learning enables sub-symbolic processing</vt:lpstr>
      <vt:lpstr>But what about a sentence? </vt:lpstr>
      <vt:lpstr>LSTM RNN</vt:lpstr>
      <vt:lpstr>What can you do with a Sentence Vector?</vt:lpstr>
      <vt:lpstr>Deep learning and question answering</vt:lpstr>
      <vt:lpstr>Other commonly used DNNs</vt:lpstr>
      <vt:lpstr>Region Based CNN (RCNN)</vt:lpstr>
      <vt:lpstr>Generating Image Descriptions  (CNN-RNN)</vt:lpstr>
      <vt:lpstr>Deep Reinforcement Learning</vt:lpstr>
      <vt:lpstr>Deep Learning – Some use-cases in next 5 years?</vt:lpstr>
      <vt:lpstr>Advanced Melanoma Screening and Detection </vt:lpstr>
      <vt:lpstr>Neural Networks for Brain Cancer Detection</vt:lpstr>
      <vt:lpstr>Neural Networks in Weather Forecasting and Event Detection</vt:lpstr>
      <vt:lpstr>Neural Networks in Finance</vt:lpstr>
      <vt:lpstr>What deep learning still can’t do?</vt:lpstr>
      <vt:lpstr>What deep learning still can’t do</vt:lpstr>
      <vt:lpstr>Limitations of deep learning</vt:lpstr>
      <vt:lpstr>Increasing Re-usability of Deep Learning models</vt:lpstr>
      <vt:lpstr>Transfer Learning &amp; Fine-tuning</vt:lpstr>
      <vt:lpstr>PowerPoint Presentation</vt:lpstr>
      <vt:lpstr>PowerPoint Presentation</vt:lpstr>
      <vt:lpstr>Use Cases</vt:lpstr>
      <vt:lpstr>GPUs in Azure</vt:lpstr>
      <vt:lpstr>Azure GPU VM</vt:lpstr>
      <vt:lpstr>DL Framework: MXNET</vt:lpstr>
      <vt:lpstr>Case Study I: ResNet on CIFAR 10</vt:lpstr>
      <vt:lpstr>Case Study II: Finetuning pre-trained Inception BN Network</vt:lpstr>
      <vt:lpstr>PowerPoint Presentation</vt:lpstr>
      <vt:lpstr>DL Framework : Theano (Lasagne/Keras)</vt:lpstr>
      <vt:lpstr>Case Study III: Diabetic Retinopathy Prediction</vt:lpstr>
      <vt:lpstr>Diabetic Retinopathy </vt:lpstr>
      <vt:lpstr>Fine-tuning DCNN model</vt:lpstr>
      <vt:lpstr>Reduce Overfitting: Augmentation</vt:lpstr>
      <vt:lpstr>Transfer Learning DCNN</vt:lpstr>
      <vt:lpstr>Fine-tuning GoogleNet</vt:lpstr>
      <vt:lpstr>Training Fine-tuned DCNN model</vt:lpstr>
      <vt:lpstr>Diabetic Retinopathy Prediction</vt:lpstr>
      <vt:lpstr>Using GPU-Trained model in AML</vt:lpstr>
      <vt:lpstr>AML Web Service Batch-Test</vt:lpstr>
      <vt:lpstr>Other Uses of this DCNN Model</vt:lpstr>
      <vt:lpstr>Case Study IV: Image Caption Generation</vt:lpstr>
      <vt:lpstr>Deep CNN-RNN Model</vt:lpstr>
      <vt:lpstr>Caption generation using fine-tuned CNN-RNN model</vt:lpstr>
      <vt:lpstr>Re-usability of this CNN-RNN Model</vt:lpstr>
      <vt:lpstr>Case Study V: Fashion Image Tag Prediction</vt:lpstr>
      <vt:lpstr>Augmentation + Transfer Learning</vt:lpstr>
      <vt:lpstr>Using the same CNN-RNN Model</vt:lpstr>
      <vt:lpstr>ACS Images Tag Prediction</vt:lpstr>
      <vt:lpstr>Using fine-tuned CNN-RNN model</vt:lpstr>
      <vt:lpstr>DL Framework: TensorFlow</vt:lpstr>
      <vt:lpstr>Case Study VI: Transfer Learning on pre-trained AlexNet</vt:lpstr>
      <vt:lpstr>Training on Cats &amp; Dogs Images</vt:lpstr>
      <vt:lpstr>Validating on Cats &amp; Dogs Images</vt:lpstr>
      <vt:lpstr>Classifying Cats &amp; Dogs</vt:lpstr>
      <vt:lpstr>Case Study VII: Similar Image Retrieval</vt:lpstr>
      <vt:lpstr>Case Study VIII: Similar Image Retrieval</vt:lpstr>
      <vt:lpstr>Hands On: Jupyter Notebook</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Anusua Trivedi</dc:creator>
  <cp:keywords>machine learning; AI ＆ Data Science Conference</cp:keywords>
  <dc:description>Template: Mitchell Derrey, Silver Fox Productions_x000d_
Formatting: _x000d_
Audience Type:</dc:description>
  <cp:lastModifiedBy>Anusua Trivedi</cp:lastModifiedBy>
  <cp:revision>38</cp:revision>
  <dcterms:created xsi:type="dcterms:W3CDTF">2017-12-04T17:19:15Z</dcterms:created>
  <dcterms:modified xsi:type="dcterms:W3CDTF">2017-12-06T16:10:41Z</dcterms:modified>
  <cp:category>Machine Learning, AI &amp; Data Science Conference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20;#Microsoft Conference Center|9ee5e79d-18a6-44c6-bfde-7021198eb4fc</vt:lpwstr>
  </property>
  <property fmtid="{D5CDD505-2E9C-101B-9397-08002B2CF9AE}" pid="7" name="Track">
    <vt:lpwstr/>
  </property>
  <property fmtid="{D5CDD505-2E9C-101B-9397-08002B2CF9AE}" pid="8" name="Event Location">
    <vt:lpwstr>131;#Microsoft Redmond Campus|3cd96142-cb30-40de-9c66-cd17f1bb8ca1</vt:lpwstr>
  </property>
  <property fmtid="{D5CDD505-2E9C-101B-9397-08002B2CF9AE}" pid="9" name="Campaign">
    <vt:lpwstr/>
  </property>
  <property fmtid="{D5CDD505-2E9C-101B-9397-08002B2CF9AE}" pid="10" name="IsMyDocuments">
    <vt:bool>true</vt:bool>
  </property>
  <property fmtid="{D5CDD505-2E9C-101B-9397-08002B2CF9AE}" pid="11" name="TaxKeyword">
    <vt:lpwstr>69;#machine learning|912b89bd-3197-4d37-838b-dea3c299099a;#169;#AI ＆ Data Science Conference|8f010730-a012-41a8-b19a-7b5a9af03b6a</vt:lpwstr>
  </property>
  <property fmtid="{D5CDD505-2E9C-101B-9397-08002B2CF9AE}" pid="12" name="Audience1">
    <vt:lpwstr/>
  </property>
  <property fmtid="{D5CDD505-2E9C-101B-9397-08002B2CF9AE}" pid="13" name="Event Name">
    <vt:lpwstr>72;#Machine Learning, AI and Data Science Conference|2f5995e3-1e3d-4c27-96d6-c6c80990926c</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antriv@microsoft.com</vt:lpwstr>
  </property>
  <property fmtid="{D5CDD505-2E9C-101B-9397-08002B2CF9AE}" pid="17" name="MSIP_Label_f42aa342-8706-4288-bd11-ebb85995028c_SetDate">
    <vt:lpwstr>2017-12-04T17:21:02.4060150Z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